
<file path=[Content_Types].xml><?xml version="1.0" encoding="utf-8"?>
<Types xmlns="http://schemas.openxmlformats.org/package/2006/content-types">
  <Default Extension="pdf" ContentType="application/pd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4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5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6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7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8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9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10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11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12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13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14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15.xml" ContentType="application/vnd.openxmlformats-officedocument.theme+xml"/>
  <Override PartName="/ppt/theme/theme16.xml" ContentType="application/vnd.openxmlformats-officedocument.theme+xml"/>
  <Override PartName="/ppt/theme/theme1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69" r:id="rId1"/>
    <p:sldMasterId id="2147483722" r:id="rId2"/>
    <p:sldMasterId id="2147483726" r:id="rId3"/>
    <p:sldMasterId id="2147483730" r:id="rId4"/>
    <p:sldMasterId id="2147483734" r:id="rId5"/>
    <p:sldMasterId id="2147483738" r:id="rId6"/>
    <p:sldMasterId id="2147483742" r:id="rId7"/>
    <p:sldMasterId id="2147483746" r:id="rId8"/>
    <p:sldMasterId id="2147483750" r:id="rId9"/>
    <p:sldMasterId id="2147483754" r:id="rId10"/>
    <p:sldMasterId id="2147483718" r:id="rId11"/>
    <p:sldMasterId id="2147483657" r:id="rId12"/>
    <p:sldMasterId id="2147483759" r:id="rId13"/>
    <p:sldMasterId id="2147483763" r:id="rId14"/>
    <p:sldMasterId id="2147483768" r:id="rId15"/>
  </p:sldMasterIdLst>
  <p:notesMasterIdLst>
    <p:notesMasterId r:id="rId29"/>
  </p:notesMasterIdLst>
  <p:handoutMasterIdLst>
    <p:handoutMasterId r:id="rId30"/>
  </p:handoutMasterIdLst>
  <p:sldIdLst>
    <p:sldId id="275" r:id="rId16"/>
    <p:sldId id="331" r:id="rId17"/>
    <p:sldId id="325" r:id="rId18"/>
    <p:sldId id="345" r:id="rId19"/>
    <p:sldId id="335" r:id="rId20"/>
    <p:sldId id="350" r:id="rId21"/>
    <p:sldId id="347" r:id="rId22"/>
    <p:sldId id="348" r:id="rId23"/>
    <p:sldId id="349" r:id="rId24"/>
    <p:sldId id="352" r:id="rId25"/>
    <p:sldId id="346" r:id="rId26"/>
    <p:sldId id="351" r:id="rId27"/>
    <p:sldId id="287" r:id="rId28"/>
  </p:sldIdLst>
  <p:sldSz cx="16257588" cy="10917238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1pPr>
    <a:lvl2pPr marL="457124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2pPr>
    <a:lvl3pPr marL="914247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3pPr>
    <a:lvl4pPr marL="1371371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4pPr>
    <a:lvl5pPr marL="1828494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5pPr>
    <a:lvl6pPr marL="2285618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6pPr>
    <a:lvl7pPr marL="2742742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7pPr>
    <a:lvl8pPr marL="3199865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8pPr>
    <a:lvl9pPr marL="3656989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438">
          <p15:clr>
            <a:srgbClr val="A4A3A4"/>
          </p15:clr>
        </p15:guide>
        <p15:guide id="2" pos="5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ndreas Püschel" initials="ap" lastIdx="1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3388"/>
    <a:srgbClr val="883388"/>
    <a:srgbClr val="FFBB33"/>
    <a:srgbClr val="8F9090"/>
    <a:srgbClr val="335544"/>
    <a:srgbClr val="775533"/>
    <a:srgbClr val="883300"/>
    <a:srgbClr val="FF9911"/>
    <a:srgbClr val="69505A"/>
    <a:srgbClr val="4949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883" autoAdjust="0"/>
    <p:restoredTop sz="86532" autoAdjust="0"/>
  </p:normalViewPr>
  <p:slideViewPr>
    <p:cSldViewPr snapToGrid="0">
      <p:cViewPr varScale="1">
        <p:scale>
          <a:sx n="68" d="100"/>
          <a:sy n="68" d="100"/>
        </p:scale>
        <p:origin x="618" y="51"/>
      </p:cViewPr>
      <p:guideLst>
        <p:guide orient="horz" pos="3438"/>
        <p:guide pos="5120"/>
      </p:guideLst>
    </p:cSldViewPr>
  </p:slideViewPr>
  <p:outlineViewPr>
    <p:cViewPr>
      <p:scale>
        <a:sx n="33" d="100"/>
        <a:sy n="33" d="100"/>
      </p:scale>
      <p:origin x="0" y="22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1" d="100"/>
          <a:sy n="71" d="100"/>
        </p:scale>
        <p:origin x="-4086" y="-11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26" Type="http://schemas.openxmlformats.org/officeDocument/2006/relationships/slide" Target="slides/slide1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6.xml"/><Relationship Id="rId34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5" Type="http://schemas.openxmlformats.org/officeDocument/2006/relationships/slide" Target="slides/slide10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slide" Target="slides/slide5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9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8.xml"/><Relationship Id="rId28" Type="http://schemas.openxmlformats.org/officeDocument/2006/relationships/slide" Target="slides/slide13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4.xml"/><Relationship Id="rId31" Type="http://schemas.openxmlformats.org/officeDocument/2006/relationships/commentAuthors" Target="commentAuthor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7.xml"/><Relationship Id="rId27" Type="http://schemas.openxmlformats.org/officeDocument/2006/relationships/slide" Target="slides/slide12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Relationship Id="rId8" Type="http://schemas.openxmlformats.org/officeDocument/2006/relationships/slideMaster" Target="slideMasters/slideMaster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>
              <a:latin typeface="Arial" pitchFamily="34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A77D9D-567E-4DCD-AF3D-FB7D65DAB282}" type="datetimeFigureOut">
              <a:rPr lang="de-DE" smtClean="0">
                <a:latin typeface="Arial" pitchFamily="34" charset="0"/>
              </a:rPr>
              <a:pPr/>
              <a:t>19.08.2024</a:t>
            </a:fld>
            <a:endParaRPr lang="de-DE" dirty="0">
              <a:latin typeface="Arial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>
              <a:latin typeface="Arial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8CF673-9E20-4209-8502-CD7DD9231143}" type="slidenum">
              <a:rPr lang="de-DE" smtClean="0">
                <a:latin typeface="Arial" pitchFamily="34" charset="0"/>
              </a:rPr>
              <a:pPr/>
              <a:t>‹Nr.›</a:t>
            </a:fld>
            <a:endParaRPr lang="de-DE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258703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cs typeface="ヒラギノ角ゴ ProN W3" pitchFamily="-109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4305CFAF-47CF-4119-B3BF-42EE36961089}" type="datetime1">
              <a:rPr lang="de-DE" smtClean="0"/>
              <a:pPr/>
              <a:t>19.08.2024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76300" y="685800"/>
            <a:ext cx="5105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cs typeface="ヒラギノ角ゴ ProN W3" pitchFamily="-109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2C97E04B-A4A8-4114-B910-1288D0691D2F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2131988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ヒラギノ角ゴ Pro W3" pitchFamily="-109" charset="-128"/>
      </a:defRPr>
    </a:lvl1pPr>
    <a:lvl2pPr marL="457124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2pPr>
    <a:lvl3pPr marL="914247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3pPr>
    <a:lvl4pPr marL="1371371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4pPr>
    <a:lvl5pPr marL="1828494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5pPr>
    <a:lvl6pPr marL="2285618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742742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199865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656989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68136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18497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00353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23898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48490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43429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8776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36965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77733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107F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99CC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148224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Orange_pink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66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ED1E7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Orange_pink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66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ED1E7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Orange_pink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ightBlue_brow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77BB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6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ightBlue_brow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77BB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6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ightBlue_brow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y_violet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49494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9505A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y_violet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49494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9505A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y_violet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orange_purple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9911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8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orange_purple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9911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8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orange_purple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Brown_brow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8833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7755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Brown_brow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8833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7755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Brown_brow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en_lightgrey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33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F909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en_lightgrey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33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F909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en_lightgrey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yellow_ultramari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BB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22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yellow_ultramari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BB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22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3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yellow_ultramari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ogo_blue_gree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wrap="none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0" name="Inhaltsplatzhalter 9"/>
          <p:cNvSpPr>
            <a:spLocks noGrp="1"/>
          </p:cNvSpPr>
          <p:nvPr>
            <p:ph sz="quarter" idx="11"/>
          </p:nvPr>
        </p:nvSpPr>
        <p:spPr>
          <a:xfrm>
            <a:off x="342934" y="10223500"/>
            <a:ext cx="2679700" cy="304800"/>
          </a:xfrm>
          <a:prstGeom prst="rect">
            <a:avLst/>
          </a:prstGeom>
        </p:spPr>
        <p:txBody>
          <a:bodyPr vert="horz" lIns="0" tIns="0" rIns="0" bIns="0"/>
          <a:lstStyle>
            <a:lvl1pPr marL="279353" marR="0" indent="-279353" algn="l" defTabSz="914247" rtl="0" eaLnBrk="0" fontAlgn="base" latinLnBrk="0" hangingPunct="0">
              <a:lnSpc>
                <a:spcPct val="100000"/>
              </a:lnSpc>
              <a:spcBef>
                <a:spcPts val="900"/>
              </a:spcBef>
              <a:spcAft>
                <a:spcPct val="0"/>
              </a:spcAft>
              <a:buClr>
                <a:srgbClr val="BB0000"/>
              </a:buClr>
              <a:buSzPct val="72000"/>
              <a:buFontTx/>
              <a:buNone/>
              <a:tabLst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noProof="0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1" name="Inhaltsplatzhalter 10"/>
          <p:cNvSpPr>
            <a:spLocks noGrp="1"/>
          </p:cNvSpPr>
          <p:nvPr>
            <p:ph sz="quarter" idx="12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spcBef>
                <a:spcPts val="900"/>
              </a:spcBef>
              <a:buFontTx/>
              <a:buNone/>
              <a:defRPr lang="de-DE" sz="3600" b="0" i="0" smtClean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ogo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osag_blue_gree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107F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99CC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58739640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219319" y="3391421"/>
            <a:ext cx="13818950" cy="234013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438638" y="6186435"/>
            <a:ext cx="11380312" cy="278996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411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822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233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644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7056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46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878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9289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84454" y="7015337"/>
            <a:ext cx="13818950" cy="2168285"/>
          </a:xfrm>
        </p:spPr>
        <p:txBody>
          <a:bodyPr anchor="t"/>
          <a:lstStyle>
            <a:lvl1pPr algn="l">
              <a:defRPr sz="65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284454" y="4627192"/>
            <a:ext cx="13818950" cy="2388145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41121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82242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2223364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96448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705606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44672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187848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92897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12880" y="2547357"/>
            <a:ext cx="7190856" cy="720487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253852" y="2547357"/>
            <a:ext cx="7190856" cy="720487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12879" y="2443744"/>
            <a:ext cx="7183041" cy="1018436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741121" indent="0">
              <a:buNone/>
              <a:defRPr sz="3200" b="1"/>
            </a:lvl2pPr>
            <a:lvl3pPr marL="1482242" indent="0">
              <a:buNone/>
              <a:defRPr sz="2900" b="1"/>
            </a:lvl3pPr>
            <a:lvl4pPr marL="2223364" indent="0">
              <a:buNone/>
              <a:defRPr sz="2600" b="1"/>
            </a:lvl4pPr>
            <a:lvl5pPr marL="2964485" indent="0">
              <a:buNone/>
              <a:defRPr sz="2600" b="1"/>
            </a:lvl5pPr>
            <a:lvl6pPr marL="3705606" indent="0">
              <a:buNone/>
              <a:defRPr sz="2600" b="1"/>
            </a:lvl6pPr>
            <a:lvl7pPr marL="4446727" indent="0">
              <a:buNone/>
              <a:defRPr sz="2600" b="1"/>
            </a:lvl7pPr>
            <a:lvl8pPr marL="5187848" indent="0">
              <a:buNone/>
              <a:defRPr sz="2600" b="1"/>
            </a:lvl8pPr>
            <a:lvl9pPr marL="5928970" indent="0">
              <a:buNone/>
              <a:defRPr sz="2600" b="1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12879" y="3462180"/>
            <a:ext cx="7183041" cy="62900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8259064" y="2443744"/>
            <a:ext cx="7185645" cy="1018436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741121" indent="0">
              <a:buNone/>
              <a:defRPr sz="3200" b="1"/>
            </a:lvl2pPr>
            <a:lvl3pPr marL="1482242" indent="0">
              <a:buNone/>
              <a:defRPr sz="2900" b="1"/>
            </a:lvl3pPr>
            <a:lvl4pPr marL="2223364" indent="0">
              <a:buNone/>
              <a:defRPr sz="2600" b="1"/>
            </a:lvl4pPr>
            <a:lvl5pPr marL="2964485" indent="0">
              <a:buNone/>
              <a:defRPr sz="2600" b="1"/>
            </a:lvl5pPr>
            <a:lvl6pPr marL="3705606" indent="0">
              <a:buNone/>
              <a:defRPr sz="2600" b="1"/>
            </a:lvl6pPr>
            <a:lvl7pPr marL="4446727" indent="0">
              <a:buNone/>
              <a:defRPr sz="2600" b="1"/>
            </a:lvl7pPr>
            <a:lvl8pPr marL="5187848" indent="0">
              <a:buNone/>
              <a:defRPr sz="2600" b="1"/>
            </a:lvl8pPr>
            <a:lvl9pPr marL="5928970" indent="0">
              <a:buNone/>
              <a:defRPr sz="2600" b="1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8259064" y="3462180"/>
            <a:ext cx="7185645" cy="62900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2880" y="434668"/>
            <a:ext cx="5348851" cy="1849865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357134" y="434669"/>
            <a:ext cx="9087575" cy="9317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12880" y="2284534"/>
            <a:ext cx="5348851" cy="7467695"/>
          </a:xfrm>
        </p:spPr>
        <p:txBody>
          <a:bodyPr/>
          <a:lstStyle>
            <a:lvl1pPr marL="0" indent="0">
              <a:buNone/>
              <a:defRPr sz="2300"/>
            </a:lvl1pPr>
            <a:lvl2pPr marL="741121" indent="0">
              <a:buNone/>
              <a:defRPr sz="1900"/>
            </a:lvl2pPr>
            <a:lvl3pPr marL="1482242" indent="0">
              <a:buNone/>
              <a:defRPr sz="1600"/>
            </a:lvl3pPr>
            <a:lvl4pPr marL="2223364" indent="0">
              <a:buNone/>
              <a:defRPr sz="1500"/>
            </a:lvl4pPr>
            <a:lvl5pPr marL="2964485" indent="0">
              <a:buNone/>
              <a:defRPr sz="1500"/>
            </a:lvl5pPr>
            <a:lvl6pPr marL="3705606" indent="0">
              <a:buNone/>
              <a:defRPr sz="1500"/>
            </a:lvl6pPr>
            <a:lvl7pPr marL="4446727" indent="0">
              <a:buNone/>
              <a:defRPr sz="1500"/>
            </a:lvl7pPr>
            <a:lvl8pPr marL="5187848" indent="0">
              <a:buNone/>
              <a:defRPr sz="1500"/>
            </a:lvl8pPr>
            <a:lvl9pPr marL="5928970" indent="0">
              <a:buNone/>
              <a:defRPr sz="1500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186384" y="7642067"/>
            <a:ext cx="9754553" cy="902189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186384" y="975475"/>
            <a:ext cx="9754553" cy="6550343"/>
          </a:xfrm>
        </p:spPr>
        <p:txBody>
          <a:bodyPr/>
          <a:lstStyle>
            <a:lvl1pPr marL="0" indent="0">
              <a:buNone/>
              <a:defRPr sz="5200"/>
            </a:lvl1pPr>
            <a:lvl2pPr marL="741121" indent="0">
              <a:buNone/>
              <a:defRPr sz="4500"/>
            </a:lvl2pPr>
            <a:lvl3pPr marL="1482242" indent="0">
              <a:buNone/>
              <a:defRPr sz="3900"/>
            </a:lvl3pPr>
            <a:lvl4pPr marL="2223364" indent="0">
              <a:buNone/>
              <a:defRPr sz="3200"/>
            </a:lvl4pPr>
            <a:lvl5pPr marL="2964485" indent="0">
              <a:buNone/>
              <a:defRPr sz="3200"/>
            </a:lvl5pPr>
            <a:lvl6pPr marL="3705606" indent="0">
              <a:buNone/>
              <a:defRPr sz="3200"/>
            </a:lvl6pPr>
            <a:lvl7pPr marL="4446727" indent="0">
              <a:buNone/>
              <a:defRPr sz="3200"/>
            </a:lvl7pPr>
            <a:lvl8pPr marL="5187848" indent="0">
              <a:buNone/>
              <a:defRPr sz="3200"/>
            </a:lvl8pPr>
            <a:lvl9pPr marL="5928970" indent="0">
              <a:buNone/>
              <a:defRPr sz="32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186384" y="8544256"/>
            <a:ext cx="9754553" cy="1281258"/>
          </a:xfrm>
        </p:spPr>
        <p:txBody>
          <a:bodyPr/>
          <a:lstStyle>
            <a:lvl1pPr marL="0" indent="0">
              <a:buNone/>
              <a:defRPr sz="2300"/>
            </a:lvl1pPr>
            <a:lvl2pPr marL="741121" indent="0">
              <a:buNone/>
              <a:defRPr sz="1900"/>
            </a:lvl2pPr>
            <a:lvl3pPr marL="1482242" indent="0">
              <a:buNone/>
              <a:defRPr sz="1600"/>
            </a:lvl3pPr>
            <a:lvl4pPr marL="2223364" indent="0">
              <a:buNone/>
              <a:defRPr sz="1500"/>
            </a:lvl4pPr>
            <a:lvl5pPr marL="2964485" indent="0">
              <a:buNone/>
              <a:defRPr sz="1500"/>
            </a:lvl5pPr>
            <a:lvl6pPr marL="3705606" indent="0">
              <a:buNone/>
              <a:defRPr sz="1500"/>
            </a:lvl6pPr>
            <a:lvl7pPr marL="4446727" indent="0">
              <a:buNone/>
              <a:defRPr sz="1500"/>
            </a:lvl7pPr>
            <a:lvl8pPr marL="5187848" indent="0">
              <a:buNone/>
              <a:defRPr sz="1500"/>
            </a:lvl8pPr>
            <a:lvl9pPr marL="5928970" indent="0">
              <a:buNone/>
              <a:defRPr sz="1500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11786751" y="437197"/>
            <a:ext cx="3657957" cy="9315032"/>
          </a:xfrm>
        </p:spPr>
        <p:txBody>
          <a:bodyPr vert="eaVert"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12879" y="437197"/>
            <a:ext cx="10723755" cy="9315032"/>
          </a:xfrm>
        </p:spPr>
        <p:txBody>
          <a:bodyPr vert="eaVert"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0366043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5313200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8879924"/>
      </p:ext>
    </p:extLst>
  </p:cSld>
  <p:clrMapOvr>
    <a:masterClrMapping/>
  </p:clrMapOvr>
  <p:hf sldNum="0"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27861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4418718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hf sldNum="0" hdr="0" ftr="0" dt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7763167"/>
      </p:ext>
    </p:extLst>
  </p:cSld>
  <p:clrMapOvr>
    <a:masterClrMapping/>
  </p:clrMapOvr>
  <p:hf sldNum="0" hdr="0" ftr="0" dt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107F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99CC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148224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2984631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1376461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green_red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55AA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BB2222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green_red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55AA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BB2222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green_red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osag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9686114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1.pdf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10.png"/><Relationship Id="rId5" Type="http://schemas.openxmlformats.org/officeDocument/2006/relationships/image" Target="../media/image11.pdf"/><Relationship Id="rId4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11.png"/><Relationship Id="rId5" Type="http://schemas.openxmlformats.org/officeDocument/2006/relationships/image" Target="../media/image12.pdf"/><Relationship Id="rId4" Type="http://schemas.openxmlformats.org/officeDocument/2006/relationships/theme" Target="../theme/theme11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7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image" Target="../media/image2.png"/><Relationship Id="rId5" Type="http://schemas.openxmlformats.org/officeDocument/2006/relationships/image" Target="../media/image2.pdf"/><Relationship Id="rId4" Type="http://schemas.openxmlformats.org/officeDocument/2006/relationships/theme" Target="../theme/theme13.xml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0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image" Target="../media/image2.png"/><Relationship Id="rId5" Type="http://schemas.openxmlformats.org/officeDocument/2006/relationships/image" Target="../media/image2.pdf"/><Relationship Id="rId4" Type="http://schemas.openxmlformats.org/officeDocument/2006/relationships/theme" Target="../theme/theme14.xml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theme" Target="../theme/theme15.xml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1.png"/><Relationship Id="rId5" Type="http://schemas.openxmlformats.org/officeDocument/2006/relationships/image" Target="../media/image1.pdf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png"/><Relationship Id="rId5" Type="http://schemas.openxmlformats.org/officeDocument/2006/relationships/image" Target="../media/image2.pdf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pdf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9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.png"/><Relationship Id="rId5" Type="http://schemas.openxmlformats.org/officeDocument/2006/relationships/image" Target="../media/image4.pdf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.pdf"/><Relationship Id="rId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6.png"/><Relationship Id="rId5" Type="http://schemas.openxmlformats.org/officeDocument/2006/relationships/image" Target="../media/image6.pdf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7.png"/><Relationship Id="rId5" Type="http://schemas.openxmlformats.org/officeDocument/2006/relationships/image" Target="../media/image7.pdf"/><Relationship Id="rId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8.png"/><Relationship Id="rId5" Type="http://schemas.openxmlformats.org/officeDocument/2006/relationships/image" Target="../media/image9.pdf"/><Relationship Id="rId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9.png"/><Relationship Id="rId5" Type="http://schemas.openxmlformats.org/officeDocument/2006/relationships/image" Target="../media/image10.pdf"/><Relationship Id="rId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os_pp_back_master_standard.pdf"/>
          <p:cNvPicPr preferRelativeResize="0">
            <a:picLocks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1"/>
            <a:ext cx="16256000" cy="10922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9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6" r:id="rId2"/>
    <p:sldLayoutId id="2147483755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os_pp_back_master_title.pdf"/>
          <p:cNvPicPr preferRelativeResize="0">
            <a:picLocks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56000" cy="10922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67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12880" y="437196"/>
            <a:ext cx="14631829" cy="1819540"/>
          </a:xfrm>
          <a:prstGeom prst="rect">
            <a:avLst/>
          </a:prstGeom>
        </p:spPr>
        <p:txBody>
          <a:bodyPr vert="horz" lIns="148224" tIns="74112" rIns="148224" bIns="74112" rtlCol="0" anchor="ctr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12880" y="2547357"/>
            <a:ext cx="14631829" cy="7204872"/>
          </a:xfrm>
          <a:prstGeom prst="rect">
            <a:avLst/>
          </a:prstGeom>
        </p:spPr>
        <p:txBody>
          <a:bodyPr vert="horz" lIns="148224" tIns="74112" rIns="148224" bIns="74112" rtlCol="0">
            <a:normAutofit/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12880" y="10118663"/>
            <a:ext cx="3793437" cy="581242"/>
          </a:xfrm>
          <a:prstGeom prst="rect">
            <a:avLst/>
          </a:prstGeom>
        </p:spPr>
        <p:txBody>
          <a:bodyPr vert="horz" lIns="148224" tIns="74112" rIns="148224" bIns="74112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554676" y="10118663"/>
            <a:ext cx="5148236" cy="581242"/>
          </a:xfrm>
          <a:prstGeom prst="rect">
            <a:avLst/>
          </a:prstGeom>
        </p:spPr>
        <p:txBody>
          <a:bodyPr vert="horz" lIns="148224" tIns="74112" rIns="148224" bIns="74112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651272" y="10118663"/>
            <a:ext cx="3793437" cy="581242"/>
          </a:xfrm>
          <a:prstGeom prst="rect">
            <a:avLst/>
          </a:prstGeom>
        </p:spPr>
        <p:txBody>
          <a:bodyPr vert="horz" lIns="148224" tIns="74112" rIns="148224" bIns="74112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hf hdr="0" ftr="0" dt="0"/>
  <p:txStyles>
    <p:titleStyle>
      <a:lvl1pPr algn="ctr" defTabSz="1482242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555841" indent="-555841" algn="l" defTabSz="1482242" rtl="0" eaLnBrk="1" latinLnBrk="0" hangingPunct="1">
        <a:spcBef>
          <a:spcPct val="20000"/>
        </a:spcBef>
        <a:buFont typeface="Wingdings" pitchFamily="2" charset="2"/>
        <a:buChar char="§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1204322" indent="-463201" algn="l" defTabSz="1482242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852803" indent="-370561" algn="l" defTabSz="1482242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2593924" indent="-370561" algn="l" defTabSz="1482242" rtl="0" eaLnBrk="1" latinLnBrk="0" hangingPunct="1">
        <a:spcBef>
          <a:spcPct val="20000"/>
        </a:spcBef>
        <a:buFont typeface="Wingdings" pitchFamily="2" charset="2"/>
        <a:buChar char="§"/>
        <a:defRPr sz="23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3335045" indent="-370561" algn="l" defTabSz="1482242" rtl="0" eaLnBrk="1" latinLnBrk="0" hangingPunct="1">
        <a:spcBef>
          <a:spcPct val="20000"/>
        </a:spcBef>
        <a:buFont typeface="Wingdings" pitchFamily="2" charset="2"/>
        <a:buChar char="§"/>
        <a:defRPr sz="23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4076167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817288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58409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99530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41121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82242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23364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64485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705606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46727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87848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928970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1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695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1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7898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os_pp_back_master_standard.pdf"/>
          <p:cNvPicPr preferRelativeResize="0">
            <a:picLocks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1"/>
            <a:ext cx="16256000" cy="10922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8794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1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4" r:id="rId2"/>
    <p:sldLayoutId id="2147483723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2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28" r:id="rId2"/>
    <p:sldLayoutId id="2147483727" r:id="rId3"/>
    <p:sldLayoutId id="2147483758" r:id="rId4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3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2" r:id="rId2"/>
    <p:sldLayoutId id="2147483731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4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6" r:id="rId2"/>
    <p:sldLayoutId id="2147483735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5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0" r:id="rId2"/>
    <p:sldLayoutId id="2147483739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6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Foliennummernplatzhalter 7"/>
          <p:cNvSpPr txBox="1">
            <a:spLocks/>
          </p:cNvSpPr>
          <p:nvPr userDrawn="1"/>
        </p:nvSpPr>
        <p:spPr>
          <a:xfrm>
            <a:off x="495300" y="4953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4" r:id="rId2"/>
    <p:sldLayoutId id="2147483743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7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48" r:id="rId2"/>
    <p:sldLayoutId id="2147483747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8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2" r:id="rId2"/>
    <p:sldLayoutId id="2147483751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JS7 JobScheduler</a:t>
            </a:r>
          </a:p>
        </p:txBody>
      </p:sp>
      <p:sp>
        <p:nvSpPr>
          <p:cNvPr id="9" name="Inhaltsplatzhalter 8"/>
          <p:cNvSpPr txBox="1">
            <a:spLocks/>
          </p:cNvSpPr>
          <p:nvPr/>
        </p:nvSpPr>
        <p:spPr>
          <a:xfrm>
            <a:off x="3543299" y="2400300"/>
            <a:ext cx="12498805" cy="6159500"/>
          </a:xfrm>
          <a:prstGeom prst="rect">
            <a:avLst/>
          </a:prstGeom>
        </p:spPr>
        <p:txBody>
          <a:bodyPr lIns="0" tIns="0" rIns="0" bIns="0" anchor="ctr" anchorCtr="0"/>
          <a:lstStyle/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JS7 JobScheduler Architecture</a:t>
            </a: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DE" sz="3200" b="1" i="0" u="none" strike="noStrike" kern="1200" cap="none" spc="0" normalizeH="0" baseline="0" noProof="0" dirty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4900" b="1" dirty="0">
                <a:solidFill>
                  <a:srgbClr val="7FA4CC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Cluster Architecture:</a:t>
            </a: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4900" b="1" dirty="0">
                <a:solidFill>
                  <a:srgbClr val="7FA4CC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High </a:t>
            </a:r>
            <a:r>
              <a:rPr lang="de-DE" sz="4900" b="1" dirty="0" err="1">
                <a:solidFill>
                  <a:srgbClr val="7FA4CC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Availability</a:t>
            </a:r>
            <a:endParaRPr lang="de-DE" sz="4900" b="1" dirty="0">
              <a:solidFill>
                <a:srgbClr val="7FA4CC"/>
              </a:solidFill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DE" sz="4900" b="1" i="0" u="none" strike="noStrike" kern="1200" cap="none" spc="0" normalizeH="0" noProof="0" dirty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3037908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 err="1"/>
              <a:t>Roles</a:t>
            </a:r>
            <a:endParaRPr lang="de-DE" sz="1700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The </a:t>
            </a:r>
            <a:r>
              <a:rPr lang="de-DE" sz="1700" dirty="0" err="1"/>
              <a:t>Active</a:t>
            </a:r>
            <a:r>
              <a:rPr lang="de-DE" sz="1700" dirty="0"/>
              <a:t> Controller </a:t>
            </a:r>
            <a:r>
              <a:rPr lang="de-DE" sz="1700" dirty="0" err="1"/>
              <a:t>takes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role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Cluster Watch 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Active</a:t>
            </a:r>
            <a:r>
              <a:rPr lang="de-DE" sz="1700" dirty="0"/>
              <a:t> and Standby </a:t>
            </a:r>
            <a:r>
              <a:rPr lang="de-DE" sz="1700" dirty="0" err="1"/>
              <a:t>Director</a:t>
            </a:r>
            <a:r>
              <a:rPr lang="de-DE" sz="1700" dirty="0"/>
              <a:t> Agent </a:t>
            </a:r>
            <a:r>
              <a:rPr lang="de-DE" sz="1700" dirty="0" err="1"/>
              <a:t>instances</a:t>
            </a:r>
            <a:r>
              <a:rPr lang="de-DE" sz="1700" dirty="0"/>
              <a:t> </a:t>
            </a:r>
            <a:r>
              <a:rPr lang="de-DE" sz="1700" dirty="0" err="1"/>
              <a:t>can</a:t>
            </a:r>
            <a:r>
              <a:rPr lang="de-DE" sz="1700" dirty="0"/>
              <a:t> switch </a:t>
            </a:r>
            <a:r>
              <a:rPr lang="de-DE" sz="1700" dirty="0" err="1"/>
              <a:t>roles</a:t>
            </a:r>
            <a:r>
              <a:rPr lang="de-DE" sz="1700" dirty="0"/>
              <a:t> </a:t>
            </a:r>
            <a:r>
              <a:rPr lang="de-DE" sz="1700" dirty="0" err="1"/>
              <a:t>if</a:t>
            </a:r>
            <a:r>
              <a:rPr lang="de-DE" sz="1700" dirty="0"/>
              <a:t> in </a:t>
            </a:r>
            <a:r>
              <a:rPr lang="de-DE" sz="1700" dirty="0" err="1"/>
              <a:t>sync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journal</a:t>
            </a:r>
            <a:r>
              <a:rPr lang="de-DE" sz="1700" dirty="0"/>
              <a:t> </a:t>
            </a:r>
            <a:r>
              <a:rPr lang="de-DE" sz="1700" dirty="0" err="1"/>
              <a:t>replication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Fail-</a:t>
            </a:r>
            <a:r>
              <a:rPr lang="de-DE" sz="1700" dirty="0" err="1"/>
              <a:t>over</a:t>
            </a:r>
            <a:r>
              <a:rPr lang="de-DE" sz="1700" dirty="0"/>
              <a:t> </a:t>
            </a:r>
            <a:r>
              <a:rPr lang="de-DE" sz="1700" dirty="0" err="1"/>
              <a:t>requires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Cluster Watch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witness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loss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Active</a:t>
            </a:r>
            <a:r>
              <a:rPr lang="de-DE" sz="1700" dirty="0"/>
              <a:t> </a:t>
            </a:r>
            <a:r>
              <a:rPr lang="de-DE" sz="1700" dirty="0" err="1"/>
              <a:t>Director</a:t>
            </a:r>
            <a:r>
              <a:rPr lang="de-DE" sz="1700" dirty="0"/>
              <a:t> Agent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Operations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u="sng" dirty="0"/>
              <a:t>Fail-</a:t>
            </a:r>
            <a:r>
              <a:rPr lang="de-DE" sz="1700" u="sng" dirty="0" err="1"/>
              <a:t>over</a:t>
            </a:r>
            <a:r>
              <a:rPr lang="de-DE" sz="1700" dirty="0"/>
              <a:t>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automated</a:t>
            </a:r>
            <a:r>
              <a:rPr lang="de-DE" sz="1700" dirty="0"/>
              <a:t> </a:t>
            </a:r>
            <a:r>
              <a:rPr lang="de-DE" sz="1700" dirty="0" err="1"/>
              <a:t>operation</a:t>
            </a:r>
            <a:r>
              <a:rPr lang="de-DE" sz="1700" dirty="0"/>
              <a:t> </a:t>
            </a:r>
            <a:r>
              <a:rPr lang="de-DE" sz="1700" dirty="0" err="1"/>
              <a:t>when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Active</a:t>
            </a:r>
            <a:r>
              <a:rPr lang="de-DE" sz="1700" dirty="0"/>
              <a:t> Cluster Watch and Standby </a:t>
            </a:r>
            <a:r>
              <a:rPr lang="de-DE" sz="1700" dirty="0" err="1"/>
              <a:t>Director</a:t>
            </a:r>
            <a:r>
              <a:rPr lang="de-DE" sz="1700" dirty="0"/>
              <a:t> Agent </a:t>
            </a:r>
            <a:r>
              <a:rPr lang="de-DE" sz="1700" dirty="0" err="1"/>
              <a:t>agree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switch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active</a:t>
            </a:r>
            <a:r>
              <a:rPr lang="de-DE" sz="1700" dirty="0"/>
              <a:t> </a:t>
            </a:r>
            <a:r>
              <a:rPr lang="de-DE" sz="1700" dirty="0" err="1"/>
              <a:t>role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Standby </a:t>
            </a:r>
            <a:r>
              <a:rPr lang="de-DE" sz="1700" dirty="0" err="1"/>
              <a:t>Director</a:t>
            </a:r>
            <a:r>
              <a:rPr lang="de-DE" sz="1700" dirty="0"/>
              <a:t> Agent:</a:t>
            </a:r>
          </a:p>
          <a:p>
            <a:pPr marL="359864" lvl="1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300" dirty="0" err="1"/>
              <a:t>Prerequisite</a:t>
            </a:r>
            <a:r>
              <a:rPr lang="de-DE" sz="1300" dirty="0"/>
              <a:t> </a:t>
            </a:r>
            <a:r>
              <a:rPr lang="de-DE" sz="1300" dirty="0" err="1"/>
              <a:t>no</a:t>
            </a:r>
            <a:r>
              <a:rPr lang="de-DE" sz="1300" dirty="0"/>
              <a:t>. 1: The </a:t>
            </a:r>
            <a:r>
              <a:rPr lang="de-DE" sz="1300" dirty="0" err="1"/>
              <a:t>Active</a:t>
            </a:r>
            <a:r>
              <a:rPr lang="de-DE" sz="1300" dirty="0"/>
              <a:t> Cluster Watch </a:t>
            </a:r>
            <a:r>
              <a:rPr lang="de-DE" sz="1300" dirty="0" err="1"/>
              <a:t>is</a:t>
            </a:r>
            <a:r>
              <a:rPr lang="de-DE" sz="1300" dirty="0"/>
              <a:t> </a:t>
            </a:r>
            <a:r>
              <a:rPr lang="de-DE" sz="1300" dirty="0" err="1"/>
              <a:t>witness</a:t>
            </a:r>
            <a:r>
              <a:rPr lang="de-DE" sz="1300" dirty="0"/>
              <a:t> </a:t>
            </a:r>
            <a:r>
              <a:rPr lang="de-DE" sz="1300" dirty="0" err="1"/>
              <a:t>to</a:t>
            </a:r>
            <a:r>
              <a:rPr lang="de-DE" sz="1300" dirty="0"/>
              <a:t> </a:t>
            </a:r>
            <a:r>
              <a:rPr lang="de-DE" sz="1300" dirty="0" err="1"/>
              <a:t>loss</a:t>
            </a:r>
            <a:r>
              <a:rPr lang="de-DE" sz="1300" dirty="0"/>
              <a:t> </a:t>
            </a:r>
            <a:r>
              <a:rPr lang="de-DE" sz="1300" dirty="0" err="1"/>
              <a:t>of</a:t>
            </a:r>
            <a:r>
              <a:rPr lang="de-DE" sz="1300" dirty="0"/>
              <a:t> </a:t>
            </a:r>
            <a:r>
              <a:rPr lang="de-DE" sz="1300" dirty="0" err="1"/>
              <a:t>the</a:t>
            </a:r>
            <a:r>
              <a:rPr lang="de-DE" sz="1300" dirty="0"/>
              <a:t> </a:t>
            </a:r>
            <a:r>
              <a:rPr lang="de-DE" sz="1300" dirty="0" err="1"/>
              <a:t>Active</a:t>
            </a:r>
            <a:r>
              <a:rPr lang="de-DE" sz="1300" dirty="0"/>
              <a:t> </a:t>
            </a:r>
            <a:r>
              <a:rPr lang="de-DE" sz="1300" dirty="0" err="1"/>
              <a:t>Director</a:t>
            </a:r>
            <a:r>
              <a:rPr lang="de-DE" sz="1300" dirty="0"/>
              <a:t> Agent</a:t>
            </a:r>
          </a:p>
          <a:p>
            <a:pPr marL="359864" lvl="1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300" dirty="0" err="1"/>
              <a:t>Prerequisite</a:t>
            </a:r>
            <a:r>
              <a:rPr lang="de-DE" sz="1300" dirty="0"/>
              <a:t> </a:t>
            </a:r>
            <a:r>
              <a:rPr lang="de-DE" sz="1300" dirty="0" err="1"/>
              <a:t>no</a:t>
            </a:r>
            <a:r>
              <a:rPr lang="de-DE" sz="1300" dirty="0"/>
              <a:t>. 2: The Standby </a:t>
            </a:r>
            <a:r>
              <a:rPr lang="de-DE" sz="1300" dirty="0" err="1"/>
              <a:t>Director</a:t>
            </a:r>
            <a:r>
              <a:rPr lang="de-DE" sz="1300" dirty="0"/>
              <a:t> Agent </a:t>
            </a:r>
            <a:r>
              <a:rPr lang="de-DE" sz="1300" dirty="0" err="1"/>
              <a:t>is</a:t>
            </a:r>
            <a:r>
              <a:rPr lang="de-DE" sz="1300" dirty="0"/>
              <a:t> in </a:t>
            </a:r>
            <a:r>
              <a:rPr lang="de-DE" sz="1300" dirty="0" err="1"/>
              <a:t>sync</a:t>
            </a:r>
            <a:r>
              <a:rPr lang="de-DE" sz="1300" dirty="0"/>
              <a:t> (</a:t>
            </a:r>
            <a:r>
              <a:rPr lang="de-DE" sz="1300" dirty="0" err="1"/>
              <a:t>coupled</a:t>
            </a:r>
            <a:r>
              <a:rPr lang="de-DE" sz="1300" dirty="0"/>
              <a:t>) </a:t>
            </a:r>
            <a:r>
              <a:rPr lang="de-DE" sz="1300" dirty="0" err="1"/>
              <a:t>with</a:t>
            </a:r>
            <a:r>
              <a:rPr lang="de-DE" sz="1300" dirty="0"/>
              <a:t> </a:t>
            </a:r>
            <a:r>
              <a:rPr lang="de-DE" sz="1300" dirty="0" err="1"/>
              <a:t>the</a:t>
            </a:r>
            <a:r>
              <a:rPr lang="de-DE" sz="1300" dirty="0"/>
              <a:t> </a:t>
            </a:r>
            <a:r>
              <a:rPr lang="de-DE" sz="1300" dirty="0" err="1"/>
              <a:t>Active</a:t>
            </a:r>
            <a:r>
              <a:rPr lang="de-DE" sz="1300" dirty="0"/>
              <a:t> </a:t>
            </a:r>
            <a:r>
              <a:rPr lang="de-DE" sz="1300" dirty="0" err="1"/>
              <a:t>Director</a:t>
            </a:r>
            <a:r>
              <a:rPr lang="de-DE" sz="1300" dirty="0"/>
              <a:t> Agent </a:t>
            </a:r>
            <a:r>
              <a:rPr lang="de-DE" sz="1300" dirty="0" err="1"/>
              <a:t>for</a:t>
            </a:r>
            <a:r>
              <a:rPr lang="de-DE" sz="1300" dirty="0"/>
              <a:t> </a:t>
            </a:r>
            <a:r>
              <a:rPr lang="de-DE" sz="1300" dirty="0" err="1"/>
              <a:t>journal</a:t>
            </a:r>
            <a:r>
              <a:rPr lang="de-DE" sz="1300" dirty="0"/>
              <a:t> </a:t>
            </a:r>
            <a:r>
              <a:rPr lang="de-DE" sz="1300" dirty="0" err="1"/>
              <a:t>replication</a:t>
            </a:r>
            <a:endParaRPr lang="de-DE" sz="13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u="sng" dirty="0"/>
              <a:t>Switch-</a:t>
            </a:r>
            <a:r>
              <a:rPr lang="de-DE" sz="1700" u="sng" dirty="0" err="1"/>
              <a:t>over</a:t>
            </a:r>
            <a:r>
              <a:rPr lang="de-DE" sz="1700" dirty="0"/>
              <a:t>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user‘s</a:t>
            </a:r>
            <a:r>
              <a:rPr lang="de-DE" sz="1700" dirty="0"/>
              <a:t> </a:t>
            </a:r>
            <a:r>
              <a:rPr lang="de-DE" sz="1700" dirty="0" err="1"/>
              <a:t>operation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switch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active</a:t>
            </a:r>
            <a:r>
              <a:rPr lang="de-DE" sz="1700" dirty="0"/>
              <a:t> </a:t>
            </a:r>
            <a:r>
              <a:rPr lang="de-DE" sz="1700" dirty="0" err="1"/>
              <a:t>role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Standby </a:t>
            </a:r>
            <a:r>
              <a:rPr lang="de-DE" sz="1700" dirty="0" err="1"/>
              <a:t>Director</a:t>
            </a:r>
            <a:r>
              <a:rPr lang="de-DE" sz="1700" dirty="0"/>
              <a:t> Agent </a:t>
            </a:r>
            <a:r>
              <a:rPr lang="de-DE" sz="1700" dirty="0" err="1"/>
              <a:t>instance</a:t>
            </a:r>
            <a:r>
              <a:rPr lang="de-DE" sz="1700" dirty="0"/>
              <a:t> </a:t>
            </a:r>
            <a:r>
              <a:rPr lang="de-DE" sz="1700" dirty="0" err="1"/>
              <a:t>provided</a:t>
            </a:r>
            <a:r>
              <a:rPr lang="de-DE" sz="1700" dirty="0"/>
              <a:t> </a:t>
            </a:r>
            <a:r>
              <a:rPr lang="de-DE" sz="1700" dirty="0" err="1"/>
              <a:t>that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Standby </a:t>
            </a:r>
            <a:r>
              <a:rPr lang="de-DE" sz="1700" dirty="0" err="1"/>
              <a:t>Director</a:t>
            </a:r>
            <a:r>
              <a:rPr lang="de-DE" sz="1700" dirty="0"/>
              <a:t> Agent </a:t>
            </a:r>
            <a:r>
              <a:rPr lang="de-DE" sz="1700" dirty="0" err="1"/>
              <a:t>is</a:t>
            </a:r>
            <a:r>
              <a:rPr lang="de-DE" sz="1700" dirty="0"/>
              <a:t> in </a:t>
            </a:r>
            <a:r>
              <a:rPr lang="de-DE" sz="1700" dirty="0" err="1"/>
              <a:t>sync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journal</a:t>
            </a:r>
            <a:r>
              <a:rPr lang="de-DE" sz="1700" dirty="0"/>
              <a:t> </a:t>
            </a:r>
            <a:r>
              <a:rPr lang="de-DE" sz="1700" dirty="0" err="1"/>
              <a:t>replication</a:t>
            </a: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Cluster Operation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/>
              <a:t>Director</a:t>
            </a:r>
            <a:r>
              <a:rPr lang="de-DE" dirty="0"/>
              <a:t> Agent Cluster Operation</a:t>
            </a:r>
            <a:endParaRPr lang="en-US" dirty="0"/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2" name="Abgerundetes Rechteck 99">
            <a:extLst>
              <a:ext uri="{FF2B5EF4-FFF2-40B4-BE49-F238E27FC236}">
                <a16:creationId xmlns:a16="http://schemas.microsoft.com/office/drawing/2014/main" id="{4180EFF6-55D8-384B-761C-382E5A63CF0B}"/>
              </a:ext>
            </a:extLst>
          </p:cNvPr>
          <p:cNvSpPr/>
          <p:nvPr/>
        </p:nvSpPr>
        <p:spPr>
          <a:xfrm>
            <a:off x="4679626" y="2868281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800" b="1" dirty="0">
                <a:solidFill>
                  <a:prstClr val="white"/>
                </a:solidFill>
                <a:latin typeface="Arial"/>
              </a:rPr>
              <a:t>Controller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Cluster Watch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2E0E5F41-2B81-7AC1-F56A-F4924A930F6E}"/>
              </a:ext>
            </a:extLst>
          </p:cNvPr>
          <p:cNvSpPr/>
          <p:nvPr/>
        </p:nvSpPr>
        <p:spPr>
          <a:xfrm>
            <a:off x="4227266" y="2468553"/>
            <a:ext cx="2855440" cy="170392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5EB52F6B-2659-81DE-4972-33CB7BF1F887}"/>
              </a:ext>
            </a:extLst>
          </p:cNvPr>
          <p:cNvSpPr txBox="1"/>
          <p:nvPr/>
        </p:nvSpPr>
        <p:spPr>
          <a:xfrm>
            <a:off x="4227265" y="2493654"/>
            <a:ext cx="3041552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Controller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51C2E765-2D03-9B62-97AF-9A3CEB665FBD}"/>
              </a:ext>
            </a:extLst>
          </p:cNvPr>
          <p:cNvSpPr/>
          <p:nvPr/>
        </p:nvSpPr>
        <p:spPr>
          <a:xfrm>
            <a:off x="8369227" y="5205608"/>
            <a:ext cx="2855441" cy="18427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54BA7CD9-1DA4-50E3-9962-DB95C1B6FB41}"/>
              </a:ext>
            </a:extLst>
          </p:cNvPr>
          <p:cNvSpPr txBox="1"/>
          <p:nvPr/>
        </p:nvSpPr>
        <p:spPr>
          <a:xfrm>
            <a:off x="8352462" y="5205808"/>
            <a:ext cx="2898630" cy="307777"/>
          </a:xfrm>
          <a:prstGeom prst="rect">
            <a:avLst/>
          </a:prstGeom>
        </p:spPr>
        <p:txBody>
          <a:bodyPr wrap="square" rIns="36000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Director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Instance</a:t>
            </a:r>
          </a:p>
        </p:txBody>
      </p:sp>
      <p:sp>
        <p:nvSpPr>
          <p:cNvPr id="13" name="Abgerundetes Rechteck 31">
            <a:extLst>
              <a:ext uri="{FF2B5EF4-FFF2-40B4-BE49-F238E27FC236}">
                <a16:creationId xmlns:a16="http://schemas.microsoft.com/office/drawing/2014/main" id="{554CCAA1-EA91-A1F0-3605-AC4D19F95B12}"/>
              </a:ext>
            </a:extLst>
          </p:cNvPr>
          <p:cNvSpPr/>
          <p:nvPr/>
        </p:nvSpPr>
        <p:spPr>
          <a:xfrm>
            <a:off x="8821587" y="5700211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Standby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Director</a:t>
            </a: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Agent</a:t>
            </a:r>
          </a:p>
        </p:txBody>
      </p:sp>
      <p:sp>
        <p:nvSpPr>
          <p:cNvPr id="14" name="Abgerundetes Rechteck 99">
            <a:extLst>
              <a:ext uri="{FF2B5EF4-FFF2-40B4-BE49-F238E27FC236}">
                <a16:creationId xmlns:a16="http://schemas.microsoft.com/office/drawing/2014/main" id="{039C7C81-F8D8-55D8-D12A-73EE4C00B4FA}"/>
              </a:ext>
            </a:extLst>
          </p:cNvPr>
          <p:cNvSpPr/>
          <p:nvPr/>
        </p:nvSpPr>
        <p:spPr>
          <a:xfrm>
            <a:off x="8821590" y="2864911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Standby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Cluster Watch</a:t>
            </a: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609D38F8-D240-F0FD-A4BC-87C9164722B8}"/>
              </a:ext>
            </a:extLst>
          </p:cNvPr>
          <p:cNvSpPr/>
          <p:nvPr/>
        </p:nvSpPr>
        <p:spPr>
          <a:xfrm>
            <a:off x="8369230" y="2465181"/>
            <a:ext cx="2855440" cy="170729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41B8F24F-A6A0-B733-53AC-C3015E00A610}"/>
              </a:ext>
            </a:extLst>
          </p:cNvPr>
          <p:cNvSpPr txBox="1"/>
          <p:nvPr/>
        </p:nvSpPr>
        <p:spPr>
          <a:xfrm>
            <a:off x="8369229" y="2490284"/>
            <a:ext cx="28036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Controller</a:t>
            </a:r>
          </a:p>
        </p:txBody>
      </p:sp>
      <p:cxnSp>
        <p:nvCxnSpPr>
          <p:cNvPr id="17" name="Gerader Verbinder 16">
            <a:extLst>
              <a:ext uri="{FF2B5EF4-FFF2-40B4-BE49-F238E27FC236}">
                <a16:creationId xmlns:a16="http://schemas.microsoft.com/office/drawing/2014/main" id="{B1EAEB0B-FB4B-D362-551B-3AF5EF9F586C}"/>
              </a:ext>
            </a:extLst>
          </p:cNvPr>
          <p:cNvCxnSpPr>
            <a:cxnSpLocks/>
          </p:cNvCxnSpPr>
          <p:nvPr/>
        </p:nvCxnSpPr>
        <p:spPr>
          <a:xfrm>
            <a:off x="5654986" y="4163681"/>
            <a:ext cx="0" cy="531614"/>
          </a:xfrm>
          <a:prstGeom prst="line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Gerader Verbinder 18">
            <a:extLst>
              <a:ext uri="{FF2B5EF4-FFF2-40B4-BE49-F238E27FC236}">
                <a16:creationId xmlns:a16="http://schemas.microsoft.com/office/drawing/2014/main" id="{94C9FFF3-83FD-3D45-6F4D-CD644F8E41DD}"/>
              </a:ext>
            </a:extLst>
          </p:cNvPr>
          <p:cNvCxnSpPr>
            <a:cxnSpLocks/>
          </p:cNvCxnSpPr>
          <p:nvPr/>
        </p:nvCxnSpPr>
        <p:spPr>
          <a:xfrm>
            <a:off x="9796950" y="4190791"/>
            <a:ext cx="0" cy="534984"/>
          </a:xfrm>
          <a:prstGeom prst="line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hteck 24">
            <a:extLst>
              <a:ext uri="{FF2B5EF4-FFF2-40B4-BE49-F238E27FC236}">
                <a16:creationId xmlns:a16="http://schemas.microsoft.com/office/drawing/2014/main" id="{DE06ABC8-4F5B-C651-ED08-F5CB56DBFEB1}"/>
              </a:ext>
            </a:extLst>
          </p:cNvPr>
          <p:cNvSpPr/>
          <p:nvPr/>
        </p:nvSpPr>
        <p:spPr>
          <a:xfrm>
            <a:off x="4229005" y="5205808"/>
            <a:ext cx="2855440" cy="1842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26" name="Abgerundetes Rechteck 35">
            <a:extLst>
              <a:ext uri="{FF2B5EF4-FFF2-40B4-BE49-F238E27FC236}">
                <a16:creationId xmlns:a16="http://schemas.microsoft.com/office/drawing/2014/main" id="{D6D14891-DDAE-0BB2-83FC-937C4F3D951B}"/>
              </a:ext>
            </a:extLst>
          </p:cNvPr>
          <p:cNvSpPr/>
          <p:nvPr/>
        </p:nvSpPr>
        <p:spPr>
          <a:xfrm>
            <a:off x="4650105" y="5700211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Director</a:t>
            </a: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Agent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BB18711D-A4E8-FDD5-34D3-1AC2D2B47545}"/>
              </a:ext>
            </a:extLst>
          </p:cNvPr>
          <p:cNvSpPr txBox="1"/>
          <p:nvPr/>
        </p:nvSpPr>
        <p:spPr>
          <a:xfrm>
            <a:off x="4243518" y="5220322"/>
            <a:ext cx="28554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Director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Instance</a:t>
            </a:r>
          </a:p>
        </p:txBody>
      </p:sp>
      <p:cxnSp>
        <p:nvCxnSpPr>
          <p:cNvPr id="30" name="Gerade Verbindung mit Pfeil 29">
            <a:extLst>
              <a:ext uri="{FF2B5EF4-FFF2-40B4-BE49-F238E27FC236}">
                <a16:creationId xmlns:a16="http://schemas.microsoft.com/office/drawing/2014/main" id="{4F5F2117-83FD-768C-191C-C217F0A147DF}"/>
              </a:ext>
            </a:extLst>
          </p:cNvPr>
          <p:cNvCxnSpPr>
            <a:cxnSpLocks/>
          </p:cNvCxnSpPr>
          <p:nvPr/>
        </p:nvCxnSpPr>
        <p:spPr>
          <a:xfrm>
            <a:off x="6095081" y="4693634"/>
            <a:ext cx="0" cy="526688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mit Pfeil 30">
            <a:extLst>
              <a:ext uri="{FF2B5EF4-FFF2-40B4-BE49-F238E27FC236}">
                <a16:creationId xmlns:a16="http://schemas.microsoft.com/office/drawing/2014/main" id="{EB4A39C8-A3A6-A366-8772-22487FC6D747}"/>
              </a:ext>
            </a:extLst>
          </p:cNvPr>
          <p:cNvCxnSpPr>
            <a:cxnSpLocks/>
          </p:cNvCxnSpPr>
          <p:nvPr/>
        </p:nvCxnSpPr>
        <p:spPr>
          <a:xfrm>
            <a:off x="9413197" y="4693634"/>
            <a:ext cx="0" cy="511974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mit Pfeil 31">
            <a:extLst>
              <a:ext uri="{FF2B5EF4-FFF2-40B4-BE49-F238E27FC236}">
                <a16:creationId xmlns:a16="http://schemas.microsoft.com/office/drawing/2014/main" id="{7953C2C9-1188-812F-CAF6-AD411C137EEF}"/>
              </a:ext>
            </a:extLst>
          </p:cNvPr>
          <p:cNvCxnSpPr>
            <a:cxnSpLocks/>
            <a:stCxn id="25" idx="3"/>
            <a:endCxn id="11" idx="1"/>
          </p:cNvCxnSpPr>
          <p:nvPr/>
        </p:nvCxnSpPr>
        <p:spPr>
          <a:xfrm flipV="1">
            <a:off x="7084445" y="6126995"/>
            <a:ext cx="1284782" cy="201"/>
          </a:xfrm>
          <a:prstGeom prst="straightConnector1">
            <a:avLst/>
          </a:prstGeom>
          <a:ln w="5080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>
            <a:extLst>
              <a:ext uri="{FF2B5EF4-FFF2-40B4-BE49-F238E27FC236}">
                <a16:creationId xmlns:a16="http://schemas.microsoft.com/office/drawing/2014/main" id="{4C8D5BFE-485F-09D7-C8FF-029874AA2810}"/>
              </a:ext>
            </a:extLst>
          </p:cNvPr>
          <p:cNvCxnSpPr>
            <a:cxnSpLocks/>
          </p:cNvCxnSpPr>
          <p:nvPr/>
        </p:nvCxnSpPr>
        <p:spPr>
          <a:xfrm>
            <a:off x="4282440" y="4693634"/>
            <a:ext cx="6968652" cy="1661"/>
          </a:xfrm>
          <a:prstGeom prst="straightConnector1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Inhaltsplatzhalter 32">
            <a:extLst>
              <a:ext uri="{FF2B5EF4-FFF2-40B4-BE49-F238E27FC236}">
                <a16:creationId xmlns:a16="http://schemas.microsoft.com/office/drawing/2014/main" id="{52741C81-CF09-9E4F-C5E5-97894BCE3561}"/>
              </a:ext>
            </a:extLst>
          </p:cNvPr>
          <p:cNvSpPr txBox="1">
            <a:spLocks/>
          </p:cNvSpPr>
          <p:nvPr/>
        </p:nvSpPr>
        <p:spPr>
          <a:xfrm>
            <a:off x="4227265" y="7725455"/>
            <a:ext cx="11687390" cy="698129"/>
          </a:xfrm>
          <a:prstGeom prst="rect">
            <a:avLst/>
          </a:prstGeom>
        </p:spPr>
        <p:txBody>
          <a:bodyPr lIns="0" tIns="0" rIns="0" bIns="0"/>
          <a:lstStyle>
            <a:lvl1pPr marL="342843" indent="-342843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Font typeface="Wingdings" pitchFamily="2" charset="2"/>
              <a:buChar char="§"/>
              <a:defRPr sz="32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1pPr>
            <a:lvl2pPr marL="558707" indent="-279353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44444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2pPr>
            <a:lvl3pPr marL="838060" indent="-228561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FA4DD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3pPr>
            <a:lvl4pPr marL="1117414" indent="-228561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44444"/>
              </a:buClr>
              <a:buFont typeface="Wingdings" pitchFamily="2" charset="2"/>
              <a:buChar char="§"/>
              <a:defRPr sz="23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4pPr>
            <a:lvl5pPr marL="1396767" indent="-228561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4"/>
              </a:buClr>
              <a:buFont typeface="Wingdings" pitchFamily="2" charset="2"/>
              <a:buChar char="§"/>
              <a:defRPr sz="23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5pPr>
            <a:lvl6pPr marL="2514179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303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426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550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de-DE" sz="1700" b="1" dirty="0"/>
              <a:t>Further Scenarios </a:t>
            </a:r>
            <a:r>
              <a:rPr lang="de-DE" sz="1700" b="1" dirty="0" err="1"/>
              <a:t>using</a:t>
            </a:r>
            <a:r>
              <a:rPr lang="de-DE" sz="1700" b="1" dirty="0"/>
              <a:t> 2 Nodes, 3 Nodes </a:t>
            </a:r>
            <a:r>
              <a:rPr lang="de-DE" sz="1700" b="1" dirty="0" err="1"/>
              <a:t>or</a:t>
            </a:r>
            <a:r>
              <a:rPr lang="de-DE" sz="1700" b="1" dirty="0"/>
              <a:t> 4 Nodes </a:t>
            </a:r>
            <a:r>
              <a:rPr lang="de-DE" sz="1700" b="1" dirty="0" err="1"/>
              <a:t>apply</a:t>
            </a:r>
            <a:r>
              <a:rPr lang="de-DE" sz="1700" b="1" dirty="0"/>
              <a:t> </a:t>
            </a:r>
            <a:r>
              <a:rPr lang="de-DE" sz="1700" b="1" dirty="0" err="1"/>
              <a:t>similarly</a:t>
            </a:r>
            <a:r>
              <a:rPr lang="de-DE" sz="1700" b="1" dirty="0"/>
              <a:t> </a:t>
            </a:r>
            <a:r>
              <a:rPr lang="de-DE" sz="1700" b="1" dirty="0" err="1"/>
              <a:t>as</a:t>
            </a:r>
            <a:r>
              <a:rPr lang="de-DE" sz="1700" b="1" dirty="0"/>
              <a:t> </a:t>
            </a:r>
            <a:r>
              <a:rPr lang="de-DE" sz="1700" b="1" dirty="0" err="1"/>
              <a:t>indicated</a:t>
            </a:r>
            <a:r>
              <a:rPr lang="de-DE" sz="1700" b="1" dirty="0"/>
              <a:t> </a:t>
            </a:r>
            <a:r>
              <a:rPr lang="de-DE" sz="1700" b="1" dirty="0" err="1"/>
              <a:t>for</a:t>
            </a:r>
            <a:r>
              <a:rPr lang="de-DE" sz="1700" b="1" dirty="0"/>
              <a:t> </a:t>
            </a:r>
            <a:r>
              <a:rPr lang="de-DE" sz="1700" b="1" dirty="0" err="1"/>
              <a:t>the</a:t>
            </a:r>
            <a:r>
              <a:rPr lang="de-DE" sz="1700" b="1" dirty="0"/>
              <a:t> Controller Cluster</a:t>
            </a:r>
          </a:p>
        </p:txBody>
      </p:sp>
    </p:spTree>
    <p:extLst>
      <p:ext uri="{BB962C8B-B14F-4D97-AF65-F5344CB8AC3E}">
        <p14:creationId xmlns:p14="http://schemas.microsoft.com/office/powerpoint/2010/main" val="15689819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3037908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 err="1"/>
              <a:t>Disaster</a:t>
            </a:r>
            <a:r>
              <a:rPr lang="de-DE" sz="1700" b="1" dirty="0"/>
              <a:t> Scenarios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Failure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a </a:t>
            </a:r>
            <a:r>
              <a:rPr lang="de-DE" sz="1700" dirty="0" err="1"/>
              <a:t>single</a:t>
            </a:r>
            <a:r>
              <a:rPr lang="de-DE" sz="1700" dirty="0"/>
              <a:t> </a:t>
            </a:r>
            <a:r>
              <a:rPr lang="de-DE" sz="1700" dirty="0" err="1"/>
              <a:t>node</a:t>
            </a:r>
            <a:r>
              <a:rPr lang="de-DE" sz="1700" dirty="0"/>
              <a:t>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managed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clustering</a:t>
            </a:r>
            <a:r>
              <a:rPr lang="de-DE" sz="1700" dirty="0"/>
              <a:t> </a:t>
            </a:r>
            <a:r>
              <a:rPr lang="de-DE" sz="1700" dirty="0" err="1"/>
              <a:t>within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Active</a:t>
            </a:r>
            <a:r>
              <a:rPr lang="de-DE" sz="1700" dirty="0"/>
              <a:t> Site 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Failure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more</a:t>
            </a:r>
            <a:r>
              <a:rPr lang="de-DE" sz="1700" dirty="0"/>
              <a:t> </a:t>
            </a:r>
            <a:r>
              <a:rPr lang="de-DE" sz="1700" dirty="0" err="1"/>
              <a:t>nodes</a:t>
            </a:r>
            <a:r>
              <a:rPr lang="de-DE" sz="1700" dirty="0"/>
              <a:t> </a:t>
            </a:r>
            <a:r>
              <a:rPr lang="de-DE" sz="1700" dirty="0" err="1"/>
              <a:t>suggests</a:t>
            </a:r>
            <a:r>
              <a:rPr lang="de-DE" sz="1700" dirty="0"/>
              <a:t> </a:t>
            </a:r>
            <a:r>
              <a:rPr lang="de-DE" sz="1700" dirty="0" err="1"/>
              <a:t>switching-over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DR Site 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JS7 </a:t>
            </a:r>
            <a:r>
              <a:rPr lang="de-DE" sz="1700" dirty="0" err="1"/>
              <a:t>products</a:t>
            </a:r>
            <a:r>
              <a:rPr lang="de-DE" sz="1700" dirty="0"/>
              <a:t> in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Active</a:t>
            </a:r>
            <a:r>
              <a:rPr lang="de-DE" sz="1700" dirty="0"/>
              <a:t> Site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active</a:t>
            </a:r>
            <a:r>
              <a:rPr lang="de-DE" sz="1700" dirty="0"/>
              <a:t>/</a:t>
            </a:r>
            <a:r>
              <a:rPr lang="de-DE" sz="1700" dirty="0" err="1"/>
              <a:t>standby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JS7 </a:t>
            </a:r>
            <a:r>
              <a:rPr lang="de-DE" sz="1700" dirty="0" err="1"/>
              <a:t>products</a:t>
            </a:r>
            <a:r>
              <a:rPr lang="de-DE" sz="1700" dirty="0"/>
              <a:t> in </a:t>
            </a:r>
            <a:r>
              <a:rPr lang="de-DE" sz="1700" dirty="0" err="1"/>
              <a:t>the</a:t>
            </a:r>
            <a:r>
              <a:rPr lang="de-DE" sz="1700" dirty="0"/>
              <a:t> DR </a:t>
            </a:r>
            <a:r>
              <a:rPr lang="de-DE" sz="1700" dirty="0" err="1"/>
              <a:t>site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not </a:t>
            </a:r>
            <a:r>
              <a:rPr lang="de-DE" sz="1700" dirty="0" err="1"/>
              <a:t>started</a:t>
            </a:r>
            <a:r>
              <a:rPr lang="de-DE" sz="1700" dirty="0"/>
              <a:t> (</a:t>
            </a:r>
            <a:r>
              <a:rPr lang="de-DE" sz="1700" dirty="0" err="1"/>
              <a:t>cold</a:t>
            </a:r>
            <a:r>
              <a:rPr lang="de-DE" sz="1700" dirty="0"/>
              <a:t> </a:t>
            </a:r>
            <a:r>
              <a:rPr lang="de-DE" sz="1700" dirty="0" err="1"/>
              <a:t>standby</a:t>
            </a:r>
            <a:r>
              <a:rPr lang="de-DE" sz="1700" dirty="0"/>
              <a:t>)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Operations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Switch-</a:t>
            </a:r>
            <a:r>
              <a:rPr lang="de-DE" sz="1700" dirty="0" err="1"/>
              <a:t>over</a:t>
            </a:r>
            <a:r>
              <a:rPr lang="de-DE" sz="1700" dirty="0"/>
              <a:t> </a:t>
            </a:r>
            <a:r>
              <a:rPr lang="de-DE" sz="1700" dirty="0" err="1"/>
              <a:t>between</a:t>
            </a:r>
            <a:r>
              <a:rPr lang="de-DE" sz="1700" dirty="0"/>
              <a:t> Sites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initiated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user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Switch-</a:t>
            </a:r>
            <a:r>
              <a:rPr lang="de-DE" sz="1700" dirty="0" err="1"/>
              <a:t>over</a:t>
            </a:r>
            <a:r>
              <a:rPr lang="de-DE" sz="1700" dirty="0"/>
              <a:t> </a:t>
            </a:r>
            <a:r>
              <a:rPr lang="de-DE" sz="1700" dirty="0" err="1"/>
              <a:t>includes</a:t>
            </a:r>
            <a:r>
              <a:rPr lang="de-DE" sz="1700" dirty="0"/>
              <a:t> </a:t>
            </a:r>
            <a:r>
              <a:rPr lang="de-DE" sz="1700" dirty="0" err="1"/>
              <a:t>that</a:t>
            </a:r>
            <a:r>
              <a:rPr lang="de-DE" sz="1700" dirty="0"/>
              <a:t> </a:t>
            </a:r>
            <a:r>
              <a:rPr lang="de-DE" sz="1700" dirty="0" err="1"/>
              <a:t>storage</a:t>
            </a:r>
            <a:r>
              <a:rPr lang="de-DE" sz="1700" dirty="0"/>
              <a:t> and </a:t>
            </a:r>
            <a:r>
              <a:rPr lang="de-DE" sz="1700" dirty="0" err="1"/>
              <a:t>database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available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DR Site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Hostnames (alias </a:t>
            </a:r>
            <a:r>
              <a:rPr lang="de-DE" sz="1700" dirty="0" err="1"/>
              <a:t>names</a:t>
            </a:r>
            <a:r>
              <a:rPr lang="de-DE" sz="1700" dirty="0"/>
              <a:t>) and </a:t>
            </a:r>
            <a:r>
              <a:rPr lang="de-DE" sz="1700" dirty="0" err="1"/>
              <a:t>endpoints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same in </a:t>
            </a:r>
            <a:r>
              <a:rPr lang="de-DE" sz="1700" dirty="0" err="1"/>
              <a:t>Active</a:t>
            </a:r>
            <a:r>
              <a:rPr lang="de-DE" sz="1700" dirty="0"/>
              <a:t> Site and DR Site</a:t>
            </a:r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Site Redundancy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/>
              <a:t>Redundancy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Two</a:t>
            </a:r>
            <a:r>
              <a:rPr lang="de-DE" dirty="0"/>
              <a:t> </a:t>
            </a:r>
            <a:r>
              <a:rPr lang="de-DE" dirty="0" err="1"/>
              <a:t>Active</a:t>
            </a:r>
            <a:r>
              <a:rPr lang="de-DE" dirty="0"/>
              <a:t>/DR Sites</a:t>
            </a:r>
            <a:endParaRPr lang="en-US" dirty="0"/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F90E3CAA-5810-E6B3-28A3-45FBF265C090}"/>
              </a:ext>
            </a:extLst>
          </p:cNvPr>
          <p:cNvSpPr/>
          <p:nvPr/>
        </p:nvSpPr>
        <p:spPr>
          <a:xfrm>
            <a:off x="4576130" y="2887653"/>
            <a:ext cx="2855440" cy="170392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E09ED4C5-A264-4F45-A679-4B349438E93E}"/>
              </a:ext>
            </a:extLst>
          </p:cNvPr>
          <p:cNvSpPr txBox="1"/>
          <p:nvPr/>
        </p:nvSpPr>
        <p:spPr>
          <a:xfrm>
            <a:off x="4576129" y="2912754"/>
            <a:ext cx="3041552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JOC Cockpit</a:t>
            </a: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985607E6-6FA9-295C-086C-FF73A5851BFC}"/>
              </a:ext>
            </a:extLst>
          </p:cNvPr>
          <p:cNvSpPr/>
          <p:nvPr/>
        </p:nvSpPr>
        <p:spPr>
          <a:xfrm>
            <a:off x="4577869" y="6598088"/>
            <a:ext cx="2855440" cy="1842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23" name="Abgerundetes Rechteck 35">
            <a:extLst>
              <a:ext uri="{FF2B5EF4-FFF2-40B4-BE49-F238E27FC236}">
                <a16:creationId xmlns:a16="http://schemas.microsoft.com/office/drawing/2014/main" id="{0C9178E1-1A6D-AAA5-99A5-7AA75F8056E3}"/>
              </a:ext>
            </a:extLst>
          </p:cNvPr>
          <p:cNvSpPr/>
          <p:nvPr/>
        </p:nvSpPr>
        <p:spPr>
          <a:xfrm>
            <a:off x="4998969" y="7092491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90388C19-CF30-CD59-BEA7-367D78D403C6}"/>
              </a:ext>
            </a:extLst>
          </p:cNvPr>
          <p:cNvSpPr txBox="1"/>
          <p:nvPr/>
        </p:nvSpPr>
        <p:spPr>
          <a:xfrm>
            <a:off x="4592382" y="6612602"/>
            <a:ext cx="28554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Controller Instance</a:t>
            </a:r>
          </a:p>
        </p:txBody>
      </p:sp>
      <p:sp>
        <p:nvSpPr>
          <p:cNvPr id="40" name="Textfeld 41">
            <a:extLst>
              <a:ext uri="{FF2B5EF4-FFF2-40B4-BE49-F238E27FC236}">
                <a16:creationId xmlns:a16="http://schemas.microsoft.com/office/drawing/2014/main" id="{F175FD78-2113-3549-9EBB-850B97FCD857}"/>
              </a:ext>
            </a:extLst>
          </p:cNvPr>
          <p:cNvSpPr txBox="1"/>
          <p:nvPr/>
        </p:nvSpPr>
        <p:spPr>
          <a:xfrm>
            <a:off x="4338690" y="2487814"/>
            <a:ext cx="261099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Active</a:t>
            </a:r>
            <a:r>
              <a:rPr lang="de-DE" sz="14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 Site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41" name="Textfeld 41">
            <a:extLst>
              <a:ext uri="{FF2B5EF4-FFF2-40B4-BE49-F238E27FC236}">
                <a16:creationId xmlns:a16="http://schemas.microsoft.com/office/drawing/2014/main" id="{D96C0A64-78F7-9442-E16B-81F8BE4F4F25}"/>
              </a:ext>
            </a:extLst>
          </p:cNvPr>
          <p:cNvSpPr txBox="1"/>
          <p:nvPr/>
        </p:nvSpPr>
        <p:spPr>
          <a:xfrm>
            <a:off x="11001641" y="2441346"/>
            <a:ext cx="261099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DR Site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42" name="Abgerundetes Rechteck 99">
            <a:extLst>
              <a:ext uri="{FF2B5EF4-FFF2-40B4-BE49-F238E27FC236}">
                <a16:creationId xmlns:a16="http://schemas.microsoft.com/office/drawing/2014/main" id="{A2A720AE-02F4-6C50-86A9-2A162A1F03C0}"/>
              </a:ext>
            </a:extLst>
          </p:cNvPr>
          <p:cNvSpPr/>
          <p:nvPr/>
        </p:nvSpPr>
        <p:spPr>
          <a:xfrm>
            <a:off x="4998969" y="3333592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Cluster Watch</a:t>
            </a:r>
          </a:p>
        </p:txBody>
      </p:sp>
      <p:sp>
        <p:nvSpPr>
          <p:cNvPr id="49" name="Rechteck 48">
            <a:extLst>
              <a:ext uri="{FF2B5EF4-FFF2-40B4-BE49-F238E27FC236}">
                <a16:creationId xmlns:a16="http://schemas.microsoft.com/office/drawing/2014/main" id="{8CDC0D1B-9E4C-18BD-7A9C-4E2F153981B4}"/>
              </a:ext>
            </a:extLst>
          </p:cNvPr>
          <p:cNvSpPr/>
          <p:nvPr/>
        </p:nvSpPr>
        <p:spPr>
          <a:xfrm>
            <a:off x="4278534" y="2403390"/>
            <a:ext cx="3427906" cy="8233561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0" name="Rechteck 49">
            <a:extLst>
              <a:ext uri="{FF2B5EF4-FFF2-40B4-BE49-F238E27FC236}">
                <a16:creationId xmlns:a16="http://schemas.microsoft.com/office/drawing/2014/main" id="{C3159C39-9768-AB68-BC4B-D3A04A35592B}"/>
              </a:ext>
            </a:extLst>
          </p:cNvPr>
          <p:cNvSpPr/>
          <p:nvPr/>
        </p:nvSpPr>
        <p:spPr>
          <a:xfrm>
            <a:off x="10976938" y="2372678"/>
            <a:ext cx="3427906" cy="8264273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71A87994-276D-EA49-9971-5017A95176A1}"/>
              </a:ext>
            </a:extLst>
          </p:cNvPr>
          <p:cNvSpPr/>
          <p:nvPr/>
        </p:nvSpPr>
        <p:spPr>
          <a:xfrm>
            <a:off x="4584289" y="4739042"/>
            <a:ext cx="2855440" cy="170729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52" name="Textfeld 51">
            <a:extLst>
              <a:ext uri="{FF2B5EF4-FFF2-40B4-BE49-F238E27FC236}">
                <a16:creationId xmlns:a16="http://schemas.microsoft.com/office/drawing/2014/main" id="{8507049A-DA67-0D80-55F5-8B31A10D1E72}"/>
              </a:ext>
            </a:extLst>
          </p:cNvPr>
          <p:cNvSpPr txBox="1"/>
          <p:nvPr/>
        </p:nvSpPr>
        <p:spPr>
          <a:xfrm>
            <a:off x="4584288" y="4764145"/>
            <a:ext cx="28036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JOC Cockpit</a:t>
            </a:r>
          </a:p>
        </p:txBody>
      </p:sp>
      <p:sp>
        <p:nvSpPr>
          <p:cNvPr id="54" name="Rechteck 53">
            <a:extLst>
              <a:ext uri="{FF2B5EF4-FFF2-40B4-BE49-F238E27FC236}">
                <a16:creationId xmlns:a16="http://schemas.microsoft.com/office/drawing/2014/main" id="{B976AD35-EBA7-70CB-C636-259CCF4A6C24}"/>
              </a:ext>
            </a:extLst>
          </p:cNvPr>
          <p:cNvSpPr/>
          <p:nvPr/>
        </p:nvSpPr>
        <p:spPr>
          <a:xfrm>
            <a:off x="4546609" y="8580817"/>
            <a:ext cx="2855441" cy="18427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55" name="Textfeld 54">
            <a:extLst>
              <a:ext uri="{FF2B5EF4-FFF2-40B4-BE49-F238E27FC236}">
                <a16:creationId xmlns:a16="http://schemas.microsoft.com/office/drawing/2014/main" id="{E831EB05-64E1-F2D3-EF0F-ECE9C1EF0E80}"/>
              </a:ext>
            </a:extLst>
          </p:cNvPr>
          <p:cNvSpPr txBox="1"/>
          <p:nvPr/>
        </p:nvSpPr>
        <p:spPr>
          <a:xfrm>
            <a:off x="4529844" y="8581017"/>
            <a:ext cx="2898630" cy="307777"/>
          </a:xfrm>
          <a:prstGeom prst="rect">
            <a:avLst/>
          </a:prstGeom>
        </p:spPr>
        <p:txBody>
          <a:bodyPr wrap="square" rIns="36000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Controller Instance</a:t>
            </a:r>
          </a:p>
        </p:txBody>
      </p:sp>
      <p:sp>
        <p:nvSpPr>
          <p:cNvPr id="56" name="Abgerundetes Rechteck 31">
            <a:extLst>
              <a:ext uri="{FF2B5EF4-FFF2-40B4-BE49-F238E27FC236}">
                <a16:creationId xmlns:a16="http://schemas.microsoft.com/office/drawing/2014/main" id="{58011B52-5E04-9064-80CB-31E7B49B14B8}"/>
              </a:ext>
            </a:extLst>
          </p:cNvPr>
          <p:cNvSpPr/>
          <p:nvPr/>
        </p:nvSpPr>
        <p:spPr>
          <a:xfrm>
            <a:off x="4998969" y="9075420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Standby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57" name="Abgerundetes Rechteck 99">
            <a:extLst>
              <a:ext uri="{FF2B5EF4-FFF2-40B4-BE49-F238E27FC236}">
                <a16:creationId xmlns:a16="http://schemas.microsoft.com/office/drawing/2014/main" id="{E5E874FD-E34A-E410-146E-2E3B79E654E1}"/>
              </a:ext>
            </a:extLst>
          </p:cNvPr>
          <p:cNvSpPr/>
          <p:nvPr/>
        </p:nvSpPr>
        <p:spPr>
          <a:xfrm>
            <a:off x="5044742" y="5162324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Standby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Cluster Watch</a:t>
            </a:r>
          </a:p>
        </p:txBody>
      </p:sp>
      <p:sp>
        <p:nvSpPr>
          <p:cNvPr id="58" name="Rechteck 57">
            <a:extLst>
              <a:ext uri="{FF2B5EF4-FFF2-40B4-BE49-F238E27FC236}">
                <a16:creationId xmlns:a16="http://schemas.microsoft.com/office/drawing/2014/main" id="{8D692E6E-CC7B-8B96-09D2-25FF5F128F09}"/>
              </a:ext>
            </a:extLst>
          </p:cNvPr>
          <p:cNvSpPr/>
          <p:nvPr/>
        </p:nvSpPr>
        <p:spPr>
          <a:xfrm>
            <a:off x="11239081" y="2911303"/>
            <a:ext cx="2855440" cy="170392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59" name="Textfeld 58">
            <a:extLst>
              <a:ext uri="{FF2B5EF4-FFF2-40B4-BE49-F238E27FC236}">
                <a16:creationId xmlns:a16="http://schemas.microsoft.com/office/drawing/2014/main" id="{E7FA9CE6-FB42-47D9-59F6-CDD257B34420}"/>
              </a:ext>
            </a:extLst>
          </p:cNvPr>
          <p:cNvSpPr txBox="1"/>
          <p:nvPr/>
        </p:nvSpPr>
        <p:spPr>
          <a:xfrm>
            <a:off x="11239080" y="2936404"/>
            <a:ext cx="3041552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JOC Cockpit</a:t>
            </a:r>
          </a:p>
        </p:txBody>
      </p:sp>
      <p:sp>
        <p:nvSpPr>
          <p:cNvPr id="60" name="Rechteck 59">
            <a:extLst>
              <a:ext uri="{FF2B5EF4-FFF2-40B4-BE49-F238E27FC236}">
                <a16:creationId xmlns:a16="http://schemas.microsoft.com/office/drawing/2014/main" id="{AAEA1B0A-F01F-F6A0-4E1D-E74294228E0B}"/>
              </a:ext>
            </a:extLst>
          </p:cNvPr>
          <p:cNvSpPr/>
          <p:nvPr/>
        </p:nvSpPr>
        <p:spPr>
          <a:xfrm>
            <a:off x="11240820" y="6621738"/>
            <a:ext cx="2855440" cy="1842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61" name="Abgerundetes Rechteck 35">
            <a:extLst>
              <a:ext uri="{FF2B5EF4-FFF2-40B4-BE49-F238E27FC236}">
                <a16:creationId xmlns:a16="http://schemas.microsoft.com/office/drawing/2014/main" id="{9D2C6619-6350-CDC9-6F07-0005CEC33311}"/>
              </a:ext>
            </a:extLst>
          </p:cNvPr>
          <p:cNvSpPr/>
          <p:nvPr/>
        </p:nvSpPr>
        <p:spPr>
          <a:xfrm>
            <a:off x="11661920" y="7116141"/>
            <a:ext cx="1950720" cy="105156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100000">
                <a:schemeClr val="bg1">
                  <a:lumMod val="65000"/>
                </a:schemeClr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62" name="Textfeld 61">
            <a:extLst>
              <a:ext uri="{FF2B5EF4-FFF2-40B4-BE49-F238E27FC236}">
                <a16:creationId xmlns:a16="http://schemas.microsoft.com/office/drawing/2014/main" id="{453F60A0-24B6-ABD9-B2AD-1EF45568A4A3}"/>
              </a:ext>
            </a:extLst>
          </p:cNvPr>
          <p:cNvSpPr txBox="1"/>
          <p:nvPr/>
        </p:nvSpPr>
        <p:spPr>
          <a:xfrm>
            <a:off x="11255333" y="6636252"/>
            <a:ext cx="28554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Controller Instance</a:t>
            </a:r>
          </a:p>
        </p:txBody>
      </p:sp>
      <p:sp>
        <p:nvSpPr>
          <p:cNvPr id="63" name="Abgerundetes Rechteck 99">
            <a:extLst>
              <a:ext uri="{FF2B5EF4-FFF2-40B4-BE49-F238E27FC236}">
                <a16:creationId xmlns:a16="http://schemas.microsoft.com/office/drawing/2014/main" id="{B78936CA-DE16-0163-6596-5015292342D6}"/>
              </a:ext>
            </a:extLst>
          </p:cNvPr>
          <p:cNvSpPr/>
          <p:nvPr/>
        </p:nvSpPr>
        <p:spPr>
          <a:xfrm>
            <a:off x="11661920" y="3357242"/>
            <a:ext cx="1950720" cy="105156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100000">
                <a:schemeClr val="bg1">
                  <a:lumMod val="65000"/>
                </a:schemeClr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Cluster Watch</a:t>
            </a:r>
          </a:p>
        </p:txBody>
      </p:sp>
      <p:sp>
        <p:nvSpPr>
          <p:cNvPr id="64" name="Rechteck 63">
            <a:extLst>
              <a:ext uri="{FF2B5EF4-FFF2-40B4-BE49-F238E27FC236}">
                <a16:creationId xmlns:a16="http://schemas.microsoft.com/office/drawing/2014/main" id="{C4734F29-0778-0174-E1D9-6FE7E59CA746}"/>
              </a:ext>
            </a:extLst>
          </p:cNvPr>
          <p:cNvSpPr/>
          <p:nvPr/>
        </p:nvSpPr>
        <p:spPr>
          <a:xfrm>
            <a:off x="11247240" y="4762692"/>
            <a:ext cx="2855440" cy="170729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65" name="Textfeld 64">
            <a:extLst>
              <a:ext uri="{FF2B5EF4-FFF2-40B4-BE49-F238E27FC236}">
                <a16:creationId xmlns:a16="http://schemas.microsoft.com/office/drawing/2014/main" id="{12CAA5FE-7C75-27C3-9470-5AF63B244101}"/>
              </a:ext>
            </a:extLst>
          </p:cNvPr>
          <p:cNvSpPr txBox="1"/>
          <p:nvPr/>
        </p:nvSpPr>
        <p:spPr>
          <a:xfrm>
            <a:off x="11247239" y="4787795"/>
            <a:ext cx="28036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JOC Cockpit</a:t>
            </a:r>
          </a:p>
        </p:txBody>
      </p:sp>
      <p:sp>
        <p:nvSpPr>
          <p:cNvPr id="66" name="Rechteck 65">
            <a:extLst>
              <a:ext uri="{FF2B5EF4-FFF2-40B4-BE49-F238E27FC236}">
                <a16:creationId xmlns:a16="http://schemas.microsoft.com/office/drawing/2014/main" id="{C85FF54C-1820-734D-2C6D-89D2B43732D8}"/>
              </a:ext>
            </a:extLst>
          </p:cNvPr>
          <p:cNvSpPr/>
          <p:nvPr/>
        </p:nvSpPr>
        <p:spPr>
          <a:xfrm>
            <a:off x="11209560" y="8604467"/>
            <a:ext cx="2855441" cy="18427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67" name="Textfeld 66">
            <a:extLst>
              <a:ext uri="{FF2B5EF4-FFF2-40B4-BE49-F238E27FC236}">
                <a16:creationId xmlns:a16="http://schemas.microsoft.com/office/drawing/2014/main" id="{583047A5-A8BD-9095-E8AC-4D401F9E2D19}"/>
              </a:ext>
            </a:extLst>
          </p:cNvPr>
          <p:cNvSpPr txBox="1"/>
          <p:nvPr/>
        </p:nvSpPr>
        <p:spPr>
          <a:xfrm>
            <a:off x="11192795" y="8604667"/>
            <a:ext cx="2898630" cy="307777"/>
          </a:xfrm>
          <a:prstGeom prst="rect">
            <a:avLst/>
          </a:prstGeom>
        </p:spPr>
        <p:txBody>
          <a:bodyPr wrap="square" rIns="36000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Controller Instance</a:t>
            </a:r>
          </a:p>
        </p:txBody>
      </p:sp>
      <p:sp>
        <p:nvSpPr>
          <p:cNvPr id="68" name="Abgerundetes Rechteck 31">
            <a:extLst>
              <a:ext uri="{FF2B5EF4-FFF2-40B4-BE49-F238E27FC236}">
                <a16:creationId xmlns:a16="http://schemas.microsoft.com/office/drawing/2014/main" id="{B09153B1-E1F6-3FCC-5A40-8A5C33039C5F}"/>
              </a:ext>
            </a:extLst>
          </p:cNvPr>
          <p:cNvSpPr/>
          <p:nvPr/>
        </p:nvSpPr>
        <p:spPr>
          <a:xfrm>
            <a:off x="11661920" y="9099070"/>
            <a:ext cx="1950720" cy="105156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Standby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69" name="Abgerundetes Rechteck 99">
            <a:extLst>
              <a:ext uri="{FF2B5EF4-FFF2-40B4-BE49-F238E27FC236}">
                <a16:creationId xmlns:a16="http://schemas.microsoft.com/office/drawing/2014/main" id="{BFD5BBBB-BB76-55A0-470C-FB7589EE97A2}"/>
              </a:ext>
            </a:extLst>
          </p:cNvPr>
          <p:cNvSpPr/>
          <p:nvPr/>
        </p:nvSpPr>
        <p:spPr>
          <a:xfrm>
            <a:off x="11707693" y="5185974"/>
            <a:ext cx="1950720" cy="1051560"/>
          </a:xfrm>
          <a:prstGeom prst="round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Standby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Cluster Watch</a:t>
            </a:r>
          </a:p>
        </p:txBody>
      </p:sp>
      <p:sp>
        <p:nvSpPr>
          <p:cNvPr id="70" name="Zylinder 69">
            <a:extLst>
              <a:ext uri="{FF2B5EF4-FFF2-40B4-BE49-F238E27FC236}">
                <a16:creationId xmlns:a16="http://schemas.microsoft.com/office/drawing/2014/main" id="{D226D91D-40D6-F7D5-B08F-06181BA4234E}"/>
              </a:ext>
            </a:extLst>
          </p:cNvPr>
          <p:cNvSpPr/>
          <p:nvPr/>
        </p:nvSpPr>
        <p:spPr>
          <a:xfrm>
            <a:off x="8706289" y="5168999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Service</a:t>
            </a:r>
          </a:p>
        </p:txBody>
      </p:sp>
      <p:sp>
        <p:nvSpPr>
          <p:cNvPr id="71" name="Ellipse 70">
            <a:extLst>
              <a:ext uri="{FF2B5EF4-FFF2-40B4-BE49-F238E27FC236}">
                <a16:creationId xmlns:a16="http://schemas.microsoft.com/office/drawing/2014/main" id="{9C3D0A0D-0DF1-0CFB-E173-26712E0BF421}"/>
              </a:ext>
            </a:extLst>
          </p:cNvPr>
          <p:cNvSpPr/>
          <p:nvPr/>
        </p:nvSpPr>
        <p:spPr>
          <a:xfrm>
            <a:off x="8367622" y="7250262"/>
            <a:ext cx="1973943" cy="91743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Storage</a:t>
            </a:r>
          </a:p>
        </p:txBody>
      </p:sp>
      <p:cxnSp>
        <p:nvCxnSpPr>
          <p:cNvPr id="72" name="Gerader Verbinder 71">
            <a:extLst>
              <a:ext uri="{FF2B5EF4-FFF2-40B4-BE49-F238E27FC236}">
                <a16:creationId xmlns:a16="http://schemas.microsoft.com/office/drawing/2014/main" id="{C78A0D57-7EB2-64AB-002F-56BF8393C257}"/>
              </a:ext>
            </a:extLst>
          </p:cNvPr>
          <p:cNvCxnSpPr>
            <a:cxnSpLocks/>
          </p:cNvCxnSpPr>
          <p:nvPr/>
        </p:nvCxnSpPr>
        <p:spPr>
          <a:xfrm>
            <a:off x="7745484" y="5791598"/>
            <a:ext cx="567936" cy="6"/>
          </a:xfrm>
          <a:prstGeom prst="line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Gerader Verbinder 74">
            <a:extLst>
              <a:ext uri="{FF2B5EF4-FFF2-40B4-BE49-F238E27FC236}">
                <a16:creationId xmlns:a16="http://schemas.microsoft.com/office/drawing/2014/main" id="{43BCAAAC-F885-2B3F-4A16-5828E03A3439}"/>
              </a:ext>
            </a:extLst>
          </p:cNvPr>
          <p:cNvCxnSpPr>
            <a:cxnSpLocks/>
          </p:cNvCxnSpPr>
          <p:nvPr/>
        </p:nvCxnSpPr>
        <p:spPr>
          <a:xfrm flipH="1">
            <a:off x="10341565" y="5791598"/>
            <a:ext cx="635373" cy="0"/>
          </a:xfrm>
          <a:prstGeom prst="line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Gerader Verbinder 75">
            <a:extLst>
              <a:ext uri="{FF2B5EF4-FFF2-40B4-BE49-F238E27FC236}">
                <a16:creationId xmlns:a16="http://schemas.microsoft.com/office/drawing/2014/main" id="{4C6B94EC-A0B6-44EE-D636-26B6DD2A4D76}"/>
              </a:ext>
            </a:extLst>
          </p:cNvPr>
          <p:cNvCxnSpPr>
            <a:cxnSpLocks/>
          </p:cNvCxnSpPr>
          <p:nvPr/>
        </p:nvCxnSpPr>
        <p:spPr>
          <a:xfrm>
            <a:off x="7704008" y="7708981"/>
            <a:ext cx="556072" cy="0"/>
          </a:xfrm>
          <a:prstGeom prst="line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Gerader Verbinder 79">
            <a:extLst>
              <a:ext uri="{FF2B5EF4-FFF2-40B4-BE49-F238E27FC236}">
                <a16:creationId xmlns:a16="http://schemas.microsoft.com/office/drawing/2014/main" id="{93A03F11-D9BF-9D4F-7D00-B31A83A62FC5}"/>
              </a:ext>
            </a:extLst>
          </p:cNvPr>
          <p:cNvCxnSpPr>
            <a:cxnSpLocks/>
          </p:cNvCxnSpPr>
          <p:nvPr/>
        </p:nvCxnSpPr>
        <p:spPr>
          <a:xfrm flipH="1">
            <a:off x="10454640" y="7731841"/>
            <a:ext cx="522298" cy="0"/>
          </a:xfrm>
          <a:prstGeom prst="line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11786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3037908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 err="1"/>
              <a:t>Disaster</a:t>
            </a:r>
            <a:r>
              <a:rPr lang="de-DE" sz="1700" b="1" dirty="0"/>
              <a:t> Scenarios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If</a:t>
            </a:r>
            <a:r>
              <a:rPr lang="de-DE" sz="1700" dirty="0"/>
              <a:t> Site 1 </a:t>
            </a:r>
            <a:r>
              <a:rPr lang="de-DE" sz="1700" dirty="0" err="1"/>
              <a:t>fails</a:t>
            </a:r>
            <a:r>
              <a:rPr lang="de-DE" sz="1700" dirty="0"/>
              <a:t>, </a:t>
            </a:r>
            <a:r>
              <a:rPr lang="de-DE" sz="1700" dirty="0" err="1"/>
              <a:t>Active</a:t>
            </a:r>
            <a:r>
              <a:rPr lang="de-DE" sz="1700" dirty="0"/>
              <a:t> JOC Cockpit / Cluster Watch will fail-</a:t>
            </a:r>
            <a:r>
              <a:rPr lang="de-DE" sz="1700" dirty="0" err="1"/>
              <a:t>over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Site 3 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If</a:t>
            </a:r>
            <a:r>
              <a:rPr lang="de-DE" sz="1700" dirty="0"/>
              <a:t> Site 2 </a:t>
            </a:r>
            <a:r>
              <a:rPr lang="de-DE" sz="1700" dirty="0" err="1"/>
              <a:t>fails</a:t>
            </a:r>
            <a:r>
              <a:rPr lang="de-DE" sz="1700" dirty="0"/>
              <a:t>, </a:t>
            </a:r>
            <a:r>
              <a:rPr lang="de-DE" sz="1700" dirty="0" err="1"/>
              <a:t>Active</a:t>
            </a:r>
            <a:r>
              <a:rPr lang="de-DE" sz="1700" dirty="0"/>
              <a:t> JOC Cockpit / Cluster Watch and Standby Controller will </a:t>
            </a:r>
            <a:r>
              <a:rPr lang="de-DE" sz="1700" dirty="0" err="1"/>
              <a:t>agree</a:t>
            </a:r>
            <a:r>
              <a:rPr lang="de-DE" sz="1700" dirty="0"/>
              <a:t> on fail-</a:t>
            </a:r>
            <a:r>
              <a:rPr lang="de-DE" sz="1700" dirty="0" err="1"/>
              <a:t>over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If</a:t>
            </a:r>
            <a:r>
              <a:rPr lang="de-DE" sz="1700" dirty="0"/>
              <a:t> Site 3 </a:t>
            </a:r>
            <a:r>
              <a:rPr lang="de-DE" sz="1700" dirty="0" err="1"/>
              <a:t>fails</a:t>
            </a:r>
            <a:r>
              <a:rPr lang="de-DE" sz="1700" dirty="0"/>
              <a:t>, </a:t>
            </a:r>
            <a:r>
              <a:rPr lang="de-DE" sz="1700" dirty="0" err="1"/>
              <a:t>Active</a:t>
            </a:r>
            <a:r>
              <a:rPr lang="de-DE" sz="1700" dirty="0"/>
              <a:t> Controller / Cluster Watch and Standby </a:t>
            </a:r>
            <a:r>
              <a:rPr lang="de-DE" sz="1700" dirty="0" err="1"/>
              <a:t>Director</a:t>
            </a:r>
            <a:r>
              <a:rPr lang="de-DE" sz="1700" dirty="0"/>
              <a:t> Agent will </a:t>
            </a:r>
            <a:r>
              <a:rPr lang="de-DE" sz="1700" dirty="0" err="1"/>
              <a:t>agree</a:t>
            </a:r>
            <a:r>
              <a:rPr lang="de-DE" sz="1700" dirty="0"/>
              <a:t> on fail-</a:t>
            </a:r>
            <a:r>
              <a:rPr lang="de-DE" sz="1700" dirty="0" err="1"/>
              <a:t>over</a:t>
            </a:r>
            <a:r>
              <a:rPr lang="de-DE" sz="1700" dirty="0"/>
              <a:t> 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Restart </a:t>
            </a:r>
            <a:r>
              <a:rPr lang="de-DE" sz="1700" b="1" dirty="0" err="1"/>
              <a:t>Capabilities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After </a:t>
            </a:r>
            <a:r>
              <a:rPr lang="de-DE" sz="1700" dirty="0" err="1"/>
              <a:t>loss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Site 1 </a:t>
            </a:r>
            <a:r>
              <a:rPr lang="de-DE" sz="1700" dirty="0" err="1"/>
              <a:t>scheduling</a:t>
            </a:r>
            <a:r>
              <a:rPr lang="de-DE" sz="1700" dirty="0"/>
              <a:t> will </a:t>
            </a:r>
            <a:r>
              <a:rPr lang="de-DE" sz="1700" dirty="0" err="1"/>
              <a:t>continue</a:t>
            </a:r>
            <a:r>
              <a:rPr lang="de-DE" sz="1700" dirty="0"/>
              <a:t>. </a:t>
            </a:r>
            <a:r>
              <a:rPr lang="de-DE" sz="1700" dirty="0" err="1"/>
              <a:t>If</a:t>
            </a:r>
            <a:r>
              <a:rPr lang="de-DE" sz="1700" dirty="0"/>
              <a:t> </a:t>
            </a:r>
            <a:r>
              <a:rPr lang="de-DE" sz="1700" dirty="0" err="1"/>
              <a:t>subsequently</a:t>
            </a:r>
            <a:r>
              <a:rPr lang="de-DE" sz="1700" dirty="0"/>
              <a:t> Site 2 </a:t>
            </a:r>
            <a:r>
              <a:rPr lang="de-DE" sz="1700" dirty="0" err="1"/>
              <a:t>is</a:t>
            </a:r>
            <a:r>
              <a:rPr lang="de-DE" sz="1700" dirty="0"/>
              <a:t> lost, </a:t>
            </a:r>
            <a:r>
              <a:rPr lang="de-DE" sz="1700" dirty="0" err="1"/>
              <a:t>scheduling</a:t>
            </a:r>
            <a:r>
              <a:rPr lang="de-DE" sz="1700" dirty="0"/>
              <a:t> will </a:t>
            </a:r>
            <a:r>
              <a:rPr lang="de-DE" sz="1700" dirty="0" err="1"/>
              <a:t>continue</a:t>
            </a:r>
            <a:r>
              <a:rPr lang="de-DE" sz="1700" dirty="0"/>
              <a:t> after fail-</a:t>
            </a:r>
            <a:r>
              <a:rPr lang="de-DE" sz="1700" dirty="0" err="1"/>
              <a:t>over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After </a:t>
            </a:r>
            <a:r>
              <a:rPr lang="de-DE" sz="1700" dirty="0" err="1"/>
              <a:t>loss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Site 2 and </a:t>
            </a:r>
            <a:r>
              <a:rPr lang="de-DE" sz="1700" dirty="0" err="1"/>
              <a:t>subsequently</a:t>
            </a:r>
            <a:r>
              <a:rPr lang="de-DE" sz="1700" dirty="0"/>
              <a:t> Site 1, </a:t>
            </a:r>
            <a:r>
              <a:rPr lang="de-DE" sz="1700" dirty="0" err="1"/>
              <a:t>scheduling</a:t>
            </a:r>
            <a:r>
              <a:rPr lang="de-DE" sz="1700" dirty="0"/>
              <a:t> will </a:t>
            </a:r>
            <a:r>
              <a:rPr lang="de-DE" sz="1700" dirty="0" err="1"/>
              <a:t>continue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After </a:t>
            </a:r>
            <a:r>
              <a:rPr lang="de-DE" sz="1700" dirty="0" err="1"/>
              <a:t>loss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Site 3 and </a:t>
            </a:r>
            <a:r>
              <a:rPr lang="de-DE" sz="1700" dirty="0" err="1"/>
              <a:t>subsequenlty</a:t>
            </a:r>
            <a:r>
              <a:rPr lang="de-DE" sz="1700" dirty="0"/>
              <a:t> Site 2, </a:t>
            </a:r>
            <a:r>
              <a:rPr lang="de-DE" sz="1700" dirty="0" err="1"/>
              <a:t>scheduling</a:t>
            </a:r>
            <a:r>
              <a:rPr lang="de-DE" sz="1700" dirty="0"/>
              <a:t> will </a:t>
            </a:r>
            <a:r>
              <a:rPr lang="de-DE" sz="1700" dirty="0" err="1"/>
              <a:t>continue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After </a:t>
            </a:r>
            <a:r>
              <a:rPr lang="de-DE" sz="1700" dirty="0" err="1"/>
              <a:t>loss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Site 1 and 3 </a:t>
            </a:r>
            <a:r>
              <a:rPr lang="de-DE" sz="1700" dirty="0" err="1"/>
              <a:t>scheduling</a:t>
            </a:r>
            <a:r>
              <a:rPr lang="de-DE" sz="1700" dirty="0"/>
              <a:t> will </a:t>
            </a:r>
            <a:r>
              <a:rPr lang="de-DE" sz="1700" dirty="0" err="1"/>
              <a:t>stop</a:t>
            </a: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Site Redundancy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/>
              <a:t>Redundancy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Three</a:t>
            </a:r>
            <a:r>
              <a:rPr lang="de-DE" dirty="0"/>
              <a:t> </a:t>
            </a:r>
            <a:r>
              <a:rPr lang="de-DE" dirty="0" err="1"/>
              <a:t>Active</a:t>
            </a:r>
            <a:r>
              <a:rPr lang="de-DE" dirty="0"/>
              <a:t> Sites</a:t>
            </a:r>
            <a:endParaRPr lang="en-US" dirty="0"/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F90E3CAA-5810-E6B3-28A3-45FBF265C090}"/>
              </a:ext>
            </a:extLst>
          </p:cNvPr>
          <p:cNvSpPr/>
          <p:nvPr/>
        </p:nvSpPr>
        <p:spPr>
          <a:xfrm>
            <a:off x="4576130" y="2887653"/>
            <a:ext cx="2855440" cy="170392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E09ED4C5-A264-4F45-A679-4B349438E93E}"/>
              </a:ext>
            </a:extLst>
          </p:cNvPr>
          <p:cNvSpPr txBox="1"/>
          <p:nvPr/>
        </p:nvSpPr>
        <p:spPr>
          <a:xfrm>
            <a:off x="4576129" y="2912754"/>
            <a:ext cx="3041552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JOC Cockpit</a:t>
            </a:r>
          </a:p>
        </p:txBody>
      </p:sp>
      <p:sp>
        <p:nvSpPr>
          <p:cNvPr id="40" name="Textfeld 41">
            <a:extLst>
              <a:ext uri="{FF2B5EF4-FFF2-40B4-BE49-F238E27FC236}">
                <a16:creationId xmlns:a16="http://schemas.microsoft.com/office/drawing/2014/main" id="{F175FD78-2113-3549-9EBB-850B97FCD857}"/>
              </a:ext>
            </a:extLst>
          </p:cNvPr>
          <p:cNvSpPr txBox="1"/>
          <p:nvPr/>
        </p:nvSpPr>
        <p:spPr>
          <a:xfrm>
            <a:off x="4338690" y="2487814"/>
            <a:ext cx="261099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Active</a:t>
            </a:r>
            <a:r>
              <a:rPr lang="de-DE" sz="14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 Site 1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42" name="Abgerundetes Rechteck 99">
            <a:extLst>
              <a:ext uri="{FF2B5EF4-FFF2-40B4-BE49-F238E27FC236}">
                <a16:creationId xmlns:a16="http://schemas.microsoft.com/office/drawing/2014/main" id="{A2A720AE-02F4-6C50-86A9-2A162A1F03C0}"/>
              </a:ext>
            </a:extLst>
          </p:cNvPr>
          <p:cNvSpPr/>
          <p:nvPr/>
        </p:nvSpPr>
        <p:spPr>
          <a:xfrm>
            <a:off x="4998969" y="3333592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Cluster Watch</a:t>
            </a:r>
          </a:p>
        </p:txBody>
      </p:sp>
      <p:sp>
        <p:nvSpPr>
          <p:cNvPr id="49" name="Rechteck 48">
            <a:extLst>
              <a:ext uri="{FF2B5EF4-FFF2-40B4-BE49-F238E27FC236}">
                <a16:creationId xmlns:a16="http://schemas.microsoft.com/office/drawing/2014/main" id="{8CDC0D1B-9E4C-18BD-7A9C-4E2F153981B4}"/>
              </a:ext>
            </a:extLst>
          </p:cNvPr>
          <p:cNvSpPr/>
          <p:nvPr/>
        </p:nvSpPr>
        <p:spPr>
          <a:xfrm>
            <a:off x="4278534" y="2403391"/>
            <a:ext cx="3427906" cy="7737456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163DDCFF-40FB-7CFC-3308-046864F03257}"/>
              </a:ext>
            </a:extLst>
          </p:cNvPr>
          <p:cNvSpPr/>
          <p:nvPr/>
        </p:nvSpPr>
        <p:spPr>
          <a:xfrm>
            <a:off x="8537503" y="5290216"/>
            <a:ext cx="2855440" cy="1842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7" name="Abgerundetes Rechteck 35">
            <a:extLst>
              <a:ext uri="{FF2B5EF4-FFF2-40B4-BE49-F238E27FC236}">
                <a16:creationId xmlns:a16="http://schemas.microsoft.com/office/drawing/2014/main" id="{A8B9FA60-B37F-8AD6-25B2-826753428E4B}"/>
              </a:ext>
            </a:extLst>
          </p:cNvPr>
          <p:cNvSpPr/>
          <p:nvPr/>
        </p:nvSpPr>
        <p:spPr>
          <a:xfrm>
            <a:off x="8958603" y="578461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800" b="1" dirty="0">
                <a:solidFill>
                  <a:prstClr val="white"/>
                </a:solidFill>
                <a:latin typeface="Arial"/>
              </a:rPr>
              <a:t>Cluster Watch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D7B91546-0CA0-4B16-E58C-5BCD393480CD}"/>
              </a:ext>
            </a:extLst>
          </p:cNvPr>
          <p:cNvSpPr txBox="1"/>
          <p:nvPr/>
        </p:nvSpPr>
        <p:spPr>
          <a:xfrm>
            <a:off x="8552016" y="5304730"/>
            <a:ext cx="28554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Controller Instance</a:t>
            </a:r>
          </a:p>
        </p:txBody>
      </p:sp>
      <p:sp>
        <p:nvSpPr>
          <p:cNvPr id="9" name="Textfeld 41">
            <a:extLst>
              <a:ext uri="{FF2B5EF4-FFF2-40B4-BE49-F238E27FC236}">
                <a16:creationId xmlns:a16="http://schemas.microsoft.com/office/drawing/2014/main" id="{33256162-A6D8-F4DF-B90C-33790EA036F7}"/>
              </a:ext>
            </a:extLst>
          </p:cNvPr>
          <p:cNvSpPr txBox="1"/>
          <p:nvPr/>
        </p:nvSpPr>
        <p:spPr>
          <a:xfrm>
            <a:off x="8313710" y="2487814"/>
            <a:ext cx="261099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Active</a:t>
            </a:r>
            <a:r>
              <a:rPr lang="de-DE" sz="14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 Site 2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4B25ED61-4BC7-8BC8-40C1-D9E15203F625}"/>
              </a:ext>
            </a:extLst>
          </p:cNvPr>
          <p:cNvSpPr/>
          <p:nvPr/>
        </p:nvSpPr>
        <p:spPr>
          <a:xfrm>
            <a:off x="8253554" y="2403391"/>
            <a:ext cx="3427906" cy="7737456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Textfeld 41">
            <a:extLst>
              <a:ext uri="{FF2B5EF4-FFF2-40B4-BE49-F238E27FC236}">
                <a16:creationId xmlns:a16="http://schemas.microsoft.com/office/drawing/2014/main" id="{33999BD9-3B9C-7ADA-2ED8-B40DA475E055}"/>
              </a:ext>
            </a:extLst>
          </p:cNvPr>
          <p:cNvSpPr txBox="1"/>
          <p:nvPr/>
        </p:nvSpPr>
        <p:spPr>
          <a:xfrm>
            <a:off x="12288730" y="2484724"/>
            <a:ext cx="261099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Active</a:t>
            </a:r>
            <a:r>
              <a:rPr lang="de-DE" sz="14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 Site 3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9B69AC16-2036-F435-A301-817D3F173D30}"/>
              </a:ext>
            </a:extLst>
          </p:cNvPr>
          <p:cNvSpPr/>
          <p:nvPr/>
        </p:nvSpPr>
        <p:spPr>
          <a:xfrm>
            <a:off x="12228574" y="2400301"/>
            <a:ext cx="3427906" cy="7737456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30AF2580-A6CF-5D12-959E-0B1C946FE464}"/>
              </a:ext>
            </a:extLst>
          </p:cNvPr>
          <p:cNvSpPr/>
          <p:nvPr/>
        </p:nvSpPr>
        <p:spPr>
          <a:xfrm>
            <a:off x="12527910" y="3000712"/>
            <a:ext cx="2855440" cy="170729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1F53A4B3-5759-4F74-B9FE-1E523F12B7F1}"/>
              </a:ext>
            </a:extLst>
          </p:cNvPr>
          <p:cNvSpPr txBox="1"/>
          <p:nvPr/>
        </p:nvSpPr>
        <p:spPr>
          <a:xfrm>
            <a:off x="12527909" y="3025815"/>
            <a:ext cx="28036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JOC Cockpit</a:t>
            </a:r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59D62A4D-DFE7-7541-0471-8BC7A3E48394}"/>
              </a:ext>
            </a:extLst>
          </p:cNvPr>
          <p:cNvSpPr/>
          <p:nvPr/>
        </p:nvSpPr>
        <p:spPr>
          <a:xfrm>
            <a:off x="12544674" y="5304730"/>
            <a:ext cx="2855441" cy="18427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C083855A-972F-FA9D-E441-C163B55F3475}"/>
              </a:ext>
            </a:extLst>
          </p:cNvPr>
          <p:cNvSpPr txBox="1"/>
          <p:nvPr/>
        </p:nvSpPr>
        <p:spPr>
          <a:xfrm>
            <a:off x="12527909" y="5304930"/>
            <a:ext cx="2898630" cy="307777"/>
          </a:xfrm>
          <a:prstGeom prst="rect">
            <a:avLst/>
          </a:prstGeom>
        </p:spPr>
        <p:txBody>
          <a:bodyPr wrap="square" rIns="36000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Controller Instance</a:t>
            </a:r>
          </a:p>
        </p:txBody>
      </p:sp>
      <p:sp>
        <p:nvSpPr>
          <p:cNvPr id="36" name="Abgerundetes Rechteck 31">
            <a:extLst>
              <a:ext uri="{FF2B5EF4-FFF2-40B4-BE49-F238E27FC236}">
                <a16:creationId xmlns:a16="http://schemas.microsoft.com/office/drawing/2014/main" id="{593D6C93-4AC1-6FA2-4A6A-572D3A406C96}"/>
              </a:ext>
            </a:extLst>
          </p:cNvPr>
          <p:cNvSpPr/>
          <p:nvPr/>
        </p:nvSpPr>
        <p:spPr>
          <a:xfrm>
            <a:off x="12997034" y="5799333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Standby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800" b="1" dirty="0">
                <a:solidFill>
                  <a:prstClr val="white"/>
                </a:solidFill>
                <a:latin typeface="Arial"/>
              </a:rPr>
              <a:t>Cluster Watch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7" name="Abgerundetes Rechteck 99">
            <a:extLst>
              <a:ext uri="{FF2B5EF4-FFF2-40B4-BE49-F238E27FC236}">
                <a16:creationId xmlns:a16="http://schemas.microsoft.com/office/drawing/2014/main" id="{62D7C6FC-AF74-A29A-B98E-F4122DF57AF8}"/>
              </a:ext>
            </a:extLst>
          </p:cNvPr>
          <p:cNvSpPr/>
          <p:nvPr/>
        </p:nvSpPr>
        <p:spPr>
          <a:xfrm>
            <a:off x="12988363" y="3423994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Standby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Cluster Watch</a:t>
            </a:r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85D59FC0-7E9D-832E-4D4C-ECF6FD63E86A}"/>
              </a:ext>
            </a:extLst>
          </p:cNvPr>
          <p:cNvSpPr/>
          <p:nvPr/>
        </p:nvSpPr>
        <p:spPr>
          <a:xfrm>
            <a:off x="12544674" y="7729715"/>
            <a:ext cx="2855440" cy="1842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9" name="Abgerundetes Rechteck 35">
            <a:extLst>
              <a:ext uri="{FF2B5EF4-FFF2-40B4-BE49-F238E27FC236}">
                <a16:creationId xmlns:a16="http://schemas.microsoft.com/office/drawing/2014/main" id="{9050ACDA-95E1-AE36-0248-0E8EB202A418}"/>
              </a:ext>
            </a:extLst>
          </p:cNvPr>
          <p:cNvSpPr/>
          <p:nvPr/>
        </p:nvSpPr>
        <p:spPr>
          <a:xfrm>
            <a:off x="12965774" y="8224118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Director</a:t>
            </a: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Agent</a:t>
            </a:r>
          </a:p>
        </p:txBody>
      </p:sp>
      <p:sp>
        <p:nvSpPr>
          <p:cNvPr id="43" name="Textfeld 42">
            <a:extLst>
              <a:ext uri="{FF2B5EF4-FFF2-40B4-BE49-F238E27FC236}">
                <a16:creationId xmlns:a16="http://schemas.microsoft.com/office/drawing/2014/main" id="{9224AF58-B55A-E597-947D-42CDCFA3E479}"/>
              </a:ext>
            </a:extLst>
          </p:cNvPr>
          <p:cNvSpPr txBox="1"/>
          <p:nvPr/>
        </p:nvSpPr>
        <p:spPr>
          <a:xfrm>
            <a:off x="12559187" y="7744229"/>
            <a:ext cx="28554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Director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Agent</a:t>
            </a:r>
          </a:p>
        </p:txBody>
      </p:sp>
      <p:sp>
        <p:nvSpPr>
          <p:cNvPr id="44" name="Rechteck 43">
            <a:extLst>
              <a:ext uri="{FF2B5EF4-FFF2-40B4-BE49-F238E27FC236}">
                <a16:creationId xmlns:a16="http://schemas.microsoft.com/office/drawing/2014/main" id="{11CEEC0E-BB96-9DD8-1FDA-8C7E813691F7}"/>
              </a:ext>
            </a:extLst>
          </p:cNvPr>
          <p:cNvSpPr/>
          <p:nvPr/>
        </p:nvSpPr>
        <p:spPr>
          <a:xfrm>
            <a:off x="4592894" y="7729715"/>
            <a:ext cx="2855441" cy="18427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E9268DC6-FD1A-E0A5-F66F-3C3AD1454F32}"/>
              </a:ext>
            </a:extLst>
          </p:cNvPr>
          <p:cNvSpPr txBox="1"/>
          <p:nvPr/>
        </p:nvSpPr>
        <p:spPr>
          <a:xfrm>
            <a:off x="4576129" y="7729915"/>
            <a:ext cx="2898630" cy="307777"/>
          </a:xfrm>
          <a:prstGeom prst="rect">
            <a:avLst/>
          </a:prstGeom>
        </p:spPr>
        <p:txBody>
          <a:bodyPr wrap="square" rIns="36000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Director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Agent</a:t>
            </a:r>
          </a:p>
        </p:txBody>
      </p:sp>
      <p:sp>
        <p:nvSpPr>
          <p:cNvPr id="47" name="Abgerundetes Rechteck 31">
            <a:extLst>
              <a:ext uri="{FF2B5EF4-FFF2-40B4-BE49-F238E27FC236}">
                <a16:creationId xmlns:a16="http://schemas.microsoft.com/office/drawing/2014/main" id="{5F74D6D6-68D5-E5CA-179D-D8B9A20159EE}"/>
              </a:ext>
            </a:extLst>
          </p:cNvPr>
          <p:cNvSpPr/>
          <p:nvPr/>
        </p:nvSpPr>
        <p:spPr>
          <a:xfrm>
            <a:off x="5045254" y="8224318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Standby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Director</a:t>
            </a: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Agent</a:t>
            </a:r>
          </a:p>
        </p:txBody>
      </p:sp>
    </p:spTree>
    <p:extLst>
      <p:ext uri="{BB962C8B-B14F-4D97-AF65-F5344CB8AC3E}">
        <p14:creationId xmlns:p14="http://schemas.microsoft.com/office/powerpoint/2010/main" val="42520794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JS7 JobScheduler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294967295"/>
          </p:nvPr>
        </p:nvSpPr>
        <p:spPr>
          <a:xfrm>
            <a:off x="342000" y="342900"/>
            <a:ext cx="1016000" cy="685800"/>
          </a:xfrm>
          <a:prstGeom prst="rect">
            <a:avLst/>
          </a:prstGeom>
        </p:spPr>
        <p:txBody>
          <a:bodyPr/>
          <a:lstStyle/>
          <a:p>
            <a:pPr algn="l"/>
            <a:fld id="{338290F6-9EEA-4939-92A4-98C369575716}" type="slidenum">
              <a:rPr lang="de-DE" sz="36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 algn="l"/>
              <a:t>13</a:t>
            </a:fld>
            <a:endParaRPr lang="de-DE" sz="3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Inhaltsplatzhalter 9"/>
          <p:cNvSpPr txBox="1">
            <a:spLocks/>
          </p:cNvSpPr>
          <p:nvPr/>
        </p:nvSpPr>
        <p:spPr>
          <a:xfrm>
            <a:off x="342933" y="2400299"/>
            <a:ext cx="4978832" cy="7899400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/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Software- und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Organisations-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Service GmbH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Giesebrechtstr</a:t>
            </a: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. 15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D-10629 Berlin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info@sos-berlin.com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https://www.sos-berlin.com</a:t>
            </a: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</p:txBody>
      </p:sp>
      <p:sp>
        <p:nvSpPr>
          <p:cNvPr id="10" name="Inhaltsplatzhalter 11"/>
          <p:cNvSpPr txBox="1">
            <a:spLocks/>
          </p:cNvSpPr>
          <p:nvPr/>
        </p:nvSpPr>
        <p:spPr>
          <a:xfrm>
            <a:off x="3323770" y="2400301"/>
            <a:ext cx="12462329" cy="6159500"/>
          </a:xfrm>
          <a:prstGeom prst="rect">
            <a:avLst/>
          </a:prstGeom>
        </p:spPr>
        <p:txBody>
          <a:bodyPr lIns="0" tIns="0" rIns="0" bIns="0" anchor="ctr" anchorCtr="0"/>
          <a:lstStyle/>
          <a:p>
            <a:pPr marL="342843" marR="0" lvl="0" indent="-342843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 err="1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Questions</a:t>
            </a:r>
            <a:r>
              <a:rPr kumimoji="0" lang="de-DE" sz="6500" b="1" i="0" u="none" strike="noStrike" kern="1200" cap="none" spc="0" normalizeH="0" baseline="0" noProof="0" dirty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?</a:t>
            </a:r>
          </a:p>
          <a:p>
            <a:pPr marL="342843" marR="0" lvl="0" indent="-342843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Comments?</a:t>
            </a:r>
          </a:p>
          <a:p>
            <a:pPr marL="342843" marR="0" lvl="0" indent="-342843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Feedback?</a:t>
            </a:r>
            <a:endParaRPr kumimoji="0" lang="de-DE" sz="2300" b="1" i="0" u="none" strike="noStrike" kern="1200" cap="none" spc="0" normalizeH="0" baseline="0" noProof="0" dirty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endParaRPr kumimoji="0" lang="de-CH" sz="23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endParaRPr kumimoji="0" lang="de-DE" sz="2300" b="1" i="0" u="none" strike="noStrike" kern="1200" cap="none" spc="0" normalizeH="0" baseline="0" noProof="0" dirty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75752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Inhaltsplatzhalter 27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de-CH" u="sng" dirty="0"/>
              <a:t>System Architecture</a:t>
            </a:r>
          </a:p>
          <a:p>
            <a:pPr lvl="1"/>
            <a:r>
              <a:rPr lang="de-CH" sz="1800" dirty="0"/>
              <a:t>System Architecture</a:t>
            </a:r>
          </a:p>
          <a:p>
            <a:pPr marL="279354" lvl="1" indent="0">
              <a:buNone/>
            </a:pPr>
            <a:endParaRPr lang="de-CH" sz="1800" dirty="0"/>
          </a:p>
          <a:p>
            <a:r>
              <a:rPr lang="de-CH" dirty="0"/>
              <a:t>Cluster Architecture</a:t>
            </a:r>
          </a:p>
          <a:p>
            <a:pPr lvl="1"/>
            <a:r>
              <a:rPr lang="de-DE" sz="1800" dirty="0"/>
              <a:t>Cluster High Level Architecture</a:t>
            </a:r>
          </a:p>
          <a:p>
            <a:pPr lvl="1"/>
            <a:r>
              <a:rPr lang="de-DE" sz="1800" dirty="0"/>
              <a:t>Cluster </a:t>
            </a:r>
            <a:r>
              <a:rPr lang="de-DE" sz="1800" dirty="0" err="1"/>
              <a:t>Characteristics</a:t>
            </a:r>
            <a:endParaRPr lang="de-DE" sz="1800" dirty="0"/>
          </a:p>
          <a:p>
            <a:pPr marL="279354" lvl="1" indent="0">
              <a:buNone/>
            </a:pPr>
            <a:endParaRPr lang="de-CH" sz="1800" dirty="0"/>
          </a:p>
          <a:p>
            <a:r>
              <a:rPr lang="de-CH" dirty="0"/>
              <a:t>Cluster Operation</a:t>
            </a:r>
          </a:p>
          <a:p>
            <a:pPr lvl="1"/>
            <a:r>
              <a:rPr lang="de-CH" sz="1800" dirty="0"/>
              <a:t>Controller Cluster Operation</a:t>
            </a:r>
          </a:p>
          <a:p>
            <a:pPr lvl="2"/>
            <a:r>
              <a:rPr lang="de-DE" sz="1800" dirty="0"/>
              <a:t>Controller Cluster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Two</a:t>
            </a:r>
            <a:r>
              <a:rPr lang="de-DE" sz="1800" dirty="0"/>
              <a:t> Nodes</a:t>
            </a:r>
          </a:p>
          <a:p>
            <a:pPr lvl="2"/>
            <a:r>
              <a:rPr lang="de-DE" sz="1800" dirty="0"/>
              <a:t>Controller Cluster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Three</a:t>
            </a:r>
            <a:r>
              <a:rPr lang="de-DE" sz="1800" dirty="0"/>
              <a:t> Nodes</a:t>
            </a:r>
          </a:p>
          <a:p>
            <a:pPr lvl="2"/>
            <a:r>
              <a:rPr lang="de-DE" sz="1800" dirty="0"/>
              <a:t>Controller Cluster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Four</a:t>
            </a:r>
            <a:r>
              <a:rPr lang="de-DE" sz="1800" dirty="0"/>
              <a:t> Nodes</a:t>
            </a:r>
          </a:p>
          <a:p>
            <a:pPr lvl="1"/>
            <a:r>
              <a:rPr lang="de-DE" sz="1800" dirty="0" err="1"/>
              <a:t>Director</a:t>
            </a:r>
            <a:r>
              <a:rPr lang="de-DE" sz="1800" dirty="0"/>
              <a:t> Agent Cluster Operation</a:t>
            </a:r>
          </a:p>
          <a:p>
            <a:pPr lvl="1"/>
            <a:endParaRPr lang="de-DE" sz="1800" dirty="0"/>
          </a:p>
          <a:p>
            <a:r>
              <a:rPr lang="de-CH" dirty="0"/>
              <a:t>Site </a:t>
            </a:r>
            <a:r>
              <a:rPr lang="de-CH" dirty="0" err="1"/>
              <a:t>Redundancy</a:t>
            </a:r>
            <a:endParaRPr lang="de-CH" dirty="0"/>
          </a:p>
          <a:p>
            <a:pPr lvl="1"/>
            <a:r>
              <a:rPr lang="de-DE" sz="1800" dirty="0" err="1"/>
              <a:t>Redundancy</a:t>
            </a:r>
            <a:r>
              <a:rPr lang="de-DE" sz="1800" dirty="0"/>
              <a:t>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Two</a:t>
            </a:r>
            <a:r>
              <a:rPr lang="de-DE" sz="1800" dirty="0"/>
              <a:t> </a:t>
            </a:r>
            <a:r>
              <a:rPr lang="de-DE" sz="1800" dirty="0" err="1"/>
              <a:t>Active</a:t>
            </a:r>
            <a:r>
              <a:rPr lang="de-DE" sz="1800" dirty="0"/>
              <a:t>/DR Sites</a:t>
            </a:r>
          </a:p>
          <a:p>
            <a:pPr lvl="1"/>
            <a:r>
              <a:rPr lang="de-DE" sz="1800" dirty="0" err="1"/>
              <a:t>Redundancy</a:t>
            </a:r>
            <a:r>
              <a:rPr lang="de-DE" sz="1800" dirty="0"/>
              <a:t>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Three</a:t>
            </a:r>
            <a:r>
              <a:rPr lang="de-DE" sz="1800" dirty="0"/>
              <a:t> </a:t>
            </a:r>
            <a:r>
              <a:rPr lang="de-DE" sz="1800" dirty="0" err="1"/>
              <a:t>Active</a:t>
            </a:r>
            <a:r>
              <a:rPr lang="de-DE" sz="1800" dirty="0"/>
              <a:t> Sites</a:t>
            </a:r>
          </a:p>
          <a:p>
            <a:pPr lvl="1"/>
            <a:endParaRPr lang="de-DE" sz="600" dirty="0"/>
          </a:p>
          <a:p>
            <a:endParaRPr lang="de-DE" sz="600" dirty="0"/>
          </a:p>
          <a:p>
            <a:pPr lvl="1"/>
            <a:endParaRPr lang="en-US" sz="6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JS7 JobScheduler</a:t>
            </a:r>
          </a:p>
        </p:txBody>
      </p:sp>
      <p:sp>
        <p:nvSpPr>
          <p:cNvPr id="30" name="Inhaltsplatzhalter 29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1" name="Inhaltsplatzhalter 30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2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83605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4" y="2400300"/>
            <a:ext cx="2872372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JOC Cockpit</a:t>
            </a:r>
            <a:endParaRPr lang="de-DE" sz="1700" dirty="0"/>
          </a:p>
          <a:p>
            <a:r>
              <a:rPr lang="de-DE" sz="1700" dirty="0"/>
              <a:t>JOC Cockpit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</a:t>
            </a:r>
            <a:r>
              <a:rPr lang="de-DE" sz="1700" dirty="0" err="1"/>
              <a:t>as</a:t>
            </a:r>
            <a:r>
              <a:rPr lang="de-DE" sz="1700" dirty="0"/>
              <a:t> a passive </a:t>
            </a:r>
            <a:r>
              <a:rPr lang="de-DE" sz="1700" dirty="0" err="1"/>
              <a:t>cluster</a:t>
            </a:r>
            <a:r>
              <a:rPr lang="de-DE" sz="1700" dirty="0"/>
              <a:t> </a:t>
            </a:r>
            <a:r>
              <a:rPr lang="de-DE" sz="1700" dirty="0" err="1"/>
              <a:t>or</a:t>
            </a:r>
            <a:r>
              <a:rPr lang="de-DE" sz="1700" dirty="0"/>
              <a:t> </a:t>
            </a:r>
            <a:r>
              <a:rPr lang="de-DE" sz="1700" dirty="0" err="1"/>
              <a:t>standalone</a:t>
            </a:r>
            <a:r>
              <a:rPr lang="de-DE" sz="1700" dirty="0"/>
              <a:t> and </a:t>
            </a:r>
            <a:r>
              <a:rPr lang="de-DE" sz="1700" dirty="0" err="1"/>
              <a:t>serves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User Interface and REST API Service</a:t>
            </a:r>
          </a:p>
          <a:p>
            <a:r>
              <a:rPr lang="de-DE" sz="1700" dirty="0" err="1"/>
              <a:t>Makes</a:t>
            </a:r>
            <a:r>
              <a:rPr lang="de-DE" sz="1700" dirty="0"/>
              <a:t> </a:t>
            </a:r>
            <a:r>
              <a:rPr lang="de-DE" sz="1700" dirty="0" err="1"/>
              <a:t>use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a </a:t>
            </a:r>
            <a:r>
              <a:rPr lang="de-DE" sz="1700" dirty="0" err="1"/>
              <a:t>database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persistence</a:t>
            </a:r>
            <a:r>
              <a:rPr lang="de-DE" sz="1700" dirty="0"/>
              <a:t> and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restart</a:t>
            </a:r>
            <a:r>
              <a:rPr lang="de-DE" sz="1700" dirty="0"/>
              <a:t> </a:t>
            </a:r>
            <a:r>
              <a:rPr lang="de-DE" sz="1700" dirty="0" err="1"/>
              <a:t>capabilities</a:t>
            </a:r>
            <a:endParaRPr lang="de-DE" sz="1700" dirty="0"/>
          </a:p>
          <a:p>
            <a:pPr marL="0" indent="0">
              <a:buNone/>
            </a:pPr>
            <a:endParaRPr lang="de-DE" sz="1700" b="1" dirty="0"/>
          </a:p>
          <a:p>
            <a:pPr marL="0" indent="0">
              <a:buNone/>
            </a:pPr>
            <a:endParaRPr lang="de-DE" sz="1700" b="1" dirty="0"/>
          </a:p>
          <a:p>
            <a:pPr marL="0" indent="0">
              <a:buNone/>
            </a:pPr>
            <a:r>
              <a:rPr lang="de-DE" sz="1700" b="1" dirty="0"/>
              <a:t>Controller / </a:t>
            </a:r>
            <a:r>
              <a:rPr lang="de-DE" sz="1700" b="1" dirty="0" err="1"/>
              <a:t>Agents</a:t>
            </a:r>
            <a:endParaRPr lang="de-DE" sz="1700" dirty="0"/>
          </a:p>
          <a:p>
            <a:r>
              <a:rPr lang="de-DE" sz="1700" dirty="0"/>
              <a:t>Controller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</a:t>
            </a:r>
            <a:r>
              <a:rPr lang="de-DE" sz="1700" dirty="0" err="1"/>
              <a:t>as</a:t>
            </a:r>
            <a:r>
              <a:rPr lang="de-DE" sz="1700" dirty="0"/>
              <a:t> an </a:t>
            </a:r>
            <a:r>
              <a:rPr lang="de-DE" sz="1700" dirty="0" err="1"/>
              <a:t>active</a:t>
            </a:r>
            <a:r>
              <a:rPr lang="de-DE" sz="1700" dirty="0"/>
              <a:t>-passive </a:t>
            </a:r>
            <a:r>
              <a:rPr lang="de-DE" sz="1700" dirty="0" err="1"/>
              <a:t>cluster</a:t>
            </a:r>
            <a:r>
              <a:rPr lang="de-DE" sz="1700" dirty="0"/>
              <a:t> </a:t>
            </a:r>
            <a:r>
              <a:rPr lang="de-DE" sz="1700" dirty="0" err="1"/>
              <a:t>or</a:t>
            </a:r>
            <a:r>
              <a:rPr lang="de-DE" sz="1700" dirty="0"/>
              <a:t> </a:t>
            </a:r>
            <a:r>
              <a:rPr lang="de-DE" sz="1700" dirty="0" err="1"/>
              <a:t>standalone</a:t>
            </a:r>
            <a:r>
              <a:rPr lang="de-DE" sz="1700" dirty="0"/>
              <a:t> </a:t>
            </a:r>
            <a:r>
              <a:rPr lang="de-DE" sz="1700" dirty="0" err="1"/>
              <a:t>instance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orchestrate</a:t>
            </a:r>
            <a:r>
              <a:rPr lang="de-DE" sz="1700" dirty="0"/>
              <a:t> </a:t>
            </a:r>
            <a:r>
              <a:rPr lang="de-DE" sz="1700" dirty="0" err="1"/>
              <a:t>Agents</a:t>
            </a:r>
            <a:endParaRPr lang="de-DE" sz="1700" dirty="0"/>
          </a:p>
          <a:p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receive</a:t>
            </a:r>
            <a:r>
              <a:rPr lang="de-DE" sz="1700" dirty="0"/>
              <a:t> </a:t>
            </a:r>
            <a:r>
              <a:rPr lang="de-DE" sz="1700" dirty="0" err="1"/>
              <a:t>workflow</a:t>
            </a:r>
            <a:r>
              <a:rPr lang="de-DE" sz="1700" dirty="0"/>
              <a:t> </a:t>
            </a:r>
            <a:r>
              <a:rPr lang="de-DE" sz="1700" dirty="0" err="1"/>
              <a:t>configurations</a:t>
            </a:r>
            <a:r>
              <a:rPr lang="de-DE" sz="1700" dirty="0"/>
              <a:t> </a:t>
            </a:r>
            <a:r>
              <a:rPr lang="de-DE" sz="1700" dirty="0" err="1"/>
              <a:t>from</a:t>
            </a:r>
            <a:r>
              <a:rPr lang="de-DE" sz="1700" dirty="0"/>
              <a:t> a Controller, </a:t>
            </a:r>
            <a:r>
              <a:rPr lang="de-DE" sz="1700" dirty="0" err="1"/>
              <a:t>start</a:t>
            </a:r>
            <a:r>
              <a:rPr lang="de-DE" sz="1700" dirty="0"/>
              <a:t> </a:t>
            </a:r>
            <a:r>
              <a:rPr lang="de-DE" sz="1700" dirty="0" err="1"/>
              <a:t>workflows</a:t>
            </a:r>
            <a:r>
              <a:rPr lang="de-DE" sz="1700" dirty="0"/>
              <a:t> </a:t>
            </a:r>
            <a:r>
              <a:rPr lang="de-DE" sz="1700" dirty="0" err="1"/>
              <a:t>autonomously</a:t>
            </a:r>
            <a:r>
              <a:rPr lang="de-DE" sz="1700" dirty="0"/>
              <a:t> and </a:t>
            </a:r>
            <a:r>
              <a:rPr lang="de-DE" sz="1700" dirty="0" err="1"/>
              <a:t>report</a:t>
            </a:r>
            <a:r>
              <a:rPr lang="de-DE" sz="1700" dirty="0"/>
              <a:t> back </a:t>
            </a:r>
            <a:r>
              <a:rPr lang="de-DE" sz="1700" dirty="0" err="1"/>
              <a:t>execution</a:t>
            </a:r>
            <a:r>
              <a:rPr lang="de-DE" sz="1700" dirty="0"/>
              <a:t> </a:t>
            </a:r>
            <a:r>
              <a:rPr lang="de-DE" sz="1700" dirty="0" err="1"/>
              <a:t>results</a:t>
            </a:r>
            <a:endParaRPr lang="de-DE" sz="1700" dirty="0"/>
          </a:p>
          <a:p>
            <a:r>
              <a:rPr lang="de-DE" sz="1700" dirty="0" err="1"/>
              <a:t>Director</a:t>
            </a:r>
            <a:r>
              <a:rPr lang="de-DE" sz="1700" dirty="0"/>
              <a:t> </a:t>
            </a: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</a:t>
            </a:r>
            <a:r>
              <a:rPr lang="de-DE" sz="1700" dirty="0" err="1"/>
              <a:t>as</a:t>
            </a:r>
            <a:r>
              <a:rPr lang="de-DE" sz="1700" dirty="0"/>
              <a:t> an </a:t>
            </a:r>
            <a:r>
              <a:rPr lang="de-DE" sz="1700" dirty="0" err="1"/>
              <a:t>active</a:t>
            </a:r>
            <a:r>
              <a:rPr lang="de-DE" sz="1700" dirty="0"/>
              <a:t>-passive </a:t>
            </a:r>
            <a:r>
              <a:rPr lang="de-DE" sz="1700" dirty="0" err="1"/>
              <a:t>cluster</a:t>
            </a:r>
            <a:r>
              <a:rPr lang="de-DE" sz="1700" dirty="0"/>
              <a:t> </a:t>
            </a:r>
          </a:p>
          <a:p>
            <a:r>
              <a:rPr lang="de-DE" sz="1700" dirty="0" err="1"/>
              <a:t>Subagents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from </a:t>
            </a:r>
            <a:r>
              <a:rPr lang="de-DE" sz="1700" dirty="0" err="1"/>
              <a:t>active-active</a:t>
            </a:r>
            <a:r>
              <a:rPr lang="de-DE" sz="1700" dirty="0"/>
              <a:t> </a:t>
            </a:r>
            <a:r>
              <a:rPr lang="de-DE" sz="1700" dirty="0" err="1"/>
              <a:t>or</a:t>
            </a:r>
            <a:r>
              <a:rPr lang="de-DE" sz="1700" dirty="0"/>
              <a:t> </a:t>
            </a:r>
            <a:r>
              <a:rPr lang="de-DE" sz="1700" dirty="0" err="1"/>
              <a:t>active</a:t>
            </a:r>
            <a:r>
              <a:rPr lang="de-DE" sz="1700" dirty="0"/>
              <a:t>-passive </a:t>
            </a:r>
            <a:r>
              <a:rPr lang="de-DE" sz="1700" dirty="0" err="1"/>
              <a:t>clusters</a:t>
            </a:r>
            <a:endParaRPr lang="de-DE" sz="1700" dirty="0"/>
          </a:p>
          <a:p>
            <a:r>
              <a:rPr lang="de-DE" sz="1700" dirty="0" err="1"/>
              <a:t>Standalone</a:t>
            </a:r>
            <a:r>
              <a:rPr lang="de-DE" sz="1700" dirty="0"/>
              <a:t> </a:t>
            </a: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</a:t>
            </a:r>
            <a:r>
              <a:rPr lang="de-DE" sz="1700" dirty="0" err="1"/>
              <a:t>without</a:t>
            </a:r>
            <a:r>
              <a:rPr lang="de-DE" sz="1700" dirty="0"/>
              <a:t> </a:t>
            </a:r>
            <a:r>
              <a:rPr lang="de-DE" sz="1700" dirty="0" err="1"/>
              <a:t>cluster</a:t>
            </a:r>
            <a:endParaRPr lang="de-DE" sz="1700" dirty="0"/>
          </a:p>
          <a:p>
            <a:pPr marL="0" indent="0">
              <a:buNone/>
            </a:pPr>
            <a:endParaRPr lang="de-DE" sz="1700" b="1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System Architecture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System Architecture</a:t>
            </a:r>
            <a:endParaRPr lang="en-US" dirty="0"/>
          </a:p>
        </p:txBody>
      </p:sp>
      <p:sp>
        <p:nvSpPr>
          <p:cNvPr id="59" name="Zylinder 58">
            <a:extLst>
              <a:ext uri="{FF2B5EF4-FFF2-40B4-BE49-F238E27FC236}">
                <a16:creationId xmlns:a16="http://schemas.microsoft.com/office/drawing/2014/main" id="{C9CF8AED-B603-4F53-AE31-CCA369097632}"/>
              </a:ext>
            </a:extLst>
          </p:cNvPr>
          <p:cNvSpPr/>
          <p:nvPr/>
        </p:nvSpPr>
        <p:spPr>
          <a:xfrm>
            <a:off x="12461624" y="3862994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Service</a:t>
            </a:r>
          </a:p>
        </p:txBody>
      </p:sp>
      <p:sp>
        <p:nvSpPr>
          <p:cNvPr id="61" name="Abgerundetes Rechteck 99">
            <a:extLst>
              <a:ext uri="{FF2B5EF4-FFF2-40B4-BE49-F238E27FC236}">
                <a16:creationId xmlns:a16="http://schemas.microsoft.com/office/drawing/2014/main" id="{EC68759D-B367-47F1-9537-48D31CC98D2F}"/>
              </a:ext>
            </a:extLst>
          </p:cNvPr>
          <p:cNvSpPr/>
          <p:nvPr/>
        </p:nvSpPr>
        <p:spPr>
          <a:xfrm>
            <a:off x="4679626" y="2868281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API Service</a:t>
            </a:r>
          </a:p>
        </p:txBody>
      </p:sp>
      <p:sp>
        <p:nvSpPr>
          <p:cNvPr id="62" name="Rechteck 61">
            <a:extLst>
              <a:ext uri="{FF2B5EF4-FFF2-40B4-BE49-F238E27FC236}">
                <a16:creationId xmlns:a16="http://schemas.microsoft.com/office/drawing/2014/main" id="{F2C865B9-90E9-4772-9A48-406113D0C664}"/>
              </a:ext>
            </a:extLst>
          </p:cNvPr>
          <p:cNvSpPr/>
          <p:nvPr/>
        </p:nvSpPr>
        <p:spPr>
          <a:xfrm>
            <a:off x="4227266" y="2468553"/>
            <a:ext cx="2855440" cy="170392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63" name="Textfeld 62">
            <a:extLst>
              <a:ext uri="{FF2B5EF4-FFF2-40B4-BE49-F238E27FC236}">
                <a16:creationId xmlns:a16="http://schemas.microsoft.com/office/drawing/2014/main" id="{73709BFB-D941-4B99-ADBB-E6E187A197B6}"/>
              </a:ext>
            </a:extLst>
          </p:cNvPr>
          <p:cNvSpPr txBox="1"/>
          <p:nvPr/>
        </p:nvSpPr>
        <p:spPr>
          <a:xfrm>
            <a:off x="4227265" y="2493654"/>
            <a:ext cx="3041552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JOC Cockpit</a:t>
            </a:r>
          </a:p>
        </p:txBody>
      </p: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D744384C-2494-4ADB-B808-1E69260CAA83}"/>
              </a:ext>
            </a:extLst>
          </p:cNvPr>
          <p:cNvGrpSpPr/>
          <p:nvPr/>
        </p:nvGrpSpPr>
        <p:grpSpPr>
          <a:xfrm>
            <a:off x="9256926" y="8120139"/>
            <a:ext cx="1971666" cy="1468932"/>
            <a:chOff x="9256926" y="8120139"/>
            <a:chExt cx="1971666" cy="1468932"/>
          </a:xfrm>
        </p:grpSpPr>
        <p:sp>
          <p:nvSpPr>
            <p:cNvPr id="69" name="Abgerundetes Rechteck 96">
              <a:extLst>
                <a:ext uri="{FF2B5EF4-FFF2-40B4-BE49-F238E27FC236}">
                  <a16:creationId xmlns:a16="http://schemas.microsoft.com/office/drawing/2014/main" id="{3FC5CEB0-AD00-49E8-9A79-FD140E4D564C}"/>
                </a:ext>
              </a:extLst>
            </p:cNvPr>
            <p:cNvSpPr/>
            <p:nvPr/>
          </p:nvSpPr>
          <p:spPr>
            <a:xfrm>
              <a:off x="9534819" y="8595544"/>
              <a:ext cx="1488311" cy="700856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Standalone</a:t>
              </a:r>
              <a:b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</a:b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70" name="Rechteck 69">
              <a:extLst>
                <a:ext uri="{FF2B5EF4-FFF2-40B4-BE49-F238E27FC236}">
                  <a16:creationId xmlns:a16="http://schemas.microsoft.com/office/drawing/2014/main" id="{46C904C5-0A63-4093-A55A-BC75343F8779}"/>
                </a:ext>
              </a:extLst>
            </p:cNvPr>
            <p:cNvSpPr/>
            <p:nvPr/>
          </p:nvSpPr>
          <p:spPr>
            <a:xfrm>
              <a:off x="9264646" y="8120634"/>
              <a:ext cx="1963946" cy="14684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71" name="Textfeld 70">
              <a:extLst>
                <a:ext uri="{FF2B5EF4-FFF2-40B4-BE49-F238E27FC236}">
                  <a16:creationId xmlns:a16="http://schemas.microsoft.com/office/drawing/2014/main" id="{24AE935A-1621-4DCD-AE2A-9E4E6A39AAEB}"/>
                </a:ext>
              </a:extLst>
            </p:cNvPr>
            <p:cNvSpPr txBox="1"/>
            <p:nvPr/>
          </p:nvSpPr>
          <p:spPr>
            <a:xfrm>
              <a:off x="9256926" y="8120139"/>
              <a:ext cx="1787976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</p:grpSp>
      <p:grpSp>
        <p:nvGrpSpPr>
          <p:cNvPr id="72" name="Gruppieren 71">
            <a:extLst>
              <a:ext uri="{FF2B5EF4-FFF2-40B4-BE49-F238E27FC236}">
                <a16:creationId xmlns:a16="http://schemas.microsoft.com/office/drawing/2014/main" id="{E681EA7F-415C-4274-92B5-575D24B531E7}"/>
              </a:ext>
            </a:extLst>
          </p:cNvPr>
          <p:cNvGrpSpPr/>
          <p:nvPr/>
        </p:nvGrpSpPr>
        <p:grpSpPr>
          <a:xfrm>
            <a:off x="4213421" y="8111335"/>
            <a:ext cx="4198675" cy="2413463"/>
            <a:chOff x="4213421" y="8111336"/>
            <a:chExt cx="1967101" cy="1468932"/>
          </a:xfrm>
        </p:grpSpPr>
        <p:sp>
          <p:nvSpPr>
            <p:cNvPr id="74" name="Rechteck 73">
              <a:extLst>
                <a:ext uri="{FF2B5EF4-FFF2-40B4-BE49-F238E27FC236}">
                  <a16:creationId xmlns:a16="http://schemas.microsoft.com/office/drawing/2014/main" id="{41FF862F-8000-4D23-8082-60BA84D767D0}"/>
                </a:ext>
              </a:extLst>
            </p:cNvPr>
            <p:cNvSpPr/>
            <p:nvPr/>
          </p:nvSpPr>
          <p:spPr>
            <a:xfrm>
              <a:off x="4216575" y="8111831"/>
              <a:ext cx="1963947" cy="14684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75" name="Textfeld 74">
              <a:extLst>
                <a:ext uri="{FF2B5EF4-FFF2-40B4-BE49-F238E27FC236}">
                  <a16:creationId xmlns:a16="http://schemas.microsoft.com/office/drawing/2014/main" id="{BA02B835-C20E-46C8-9ADF-B1C8813AD79B}"/>
                </a:ext>
              </a:extLst>
            </p:cNvPr>
            <p:cNvSpPr txBox="1"/>
            <p:nvPr/>
          </p:nvSpPr>
          <p:spPr>
            <a:xfrm>
              <a:off x="4213421" y="8111336"/>
              <a:ext cx="1832433" cy="187326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Cluster </a:t>
              </a:r>
              <a:r>
                <a:rPr kumimoji="0" lang="de-DE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Instances</a:t>
              </a:r>
              <a:endPara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endParaRPr>
            </a:p>
          </p:txBody>
        </p:sp>
      </p:grpSp>
      <p:sp>
        <p:nvSpPr>
          <p:cNvPr id="77" name="Rechteck 76">
            <a:extLst>
              <a:ext uri="{FF2B5EF4-FFF2-40B4-BE49-F238E27FC236}">
                <a16:creationId xmlns:a16="http://schemas.microsoft.com/office/drawing/2014/main" id="{3F40A5C6-1D75-426A-BFFD-A03FCB2AF5A3}"/>
              </a:ext>
            </a:extLst>
          </p:cNvPr>
          <p:cNvSpPr/>
          <p:nvPr/>
        </p:nvSpPr>
        <p:spPr>
          <a:xfrm>
            <a:off x="8369227" y="5205608"/>
            <a:ext cx="2855441" cy="18427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78" name="Textfeld 77">
            <a:extLst>
              <a:ext uri="{FF2B5EF4-FFF2-40B4-BE49-F238E27FC236}">
                <a16:creationId xmlns:a16="http://schemas.microsoft.com/office/drawing/2014/main" id="{890F95D3-E490-4D50-9115-71012FC638C4}"/>
              </a:ext>
            </a:extLst>
          </p:cNvPr>
          <p:cNvSpPr txBox="1"/>
          <p:nvPr/>
        </p:nvSpPr>
        <p:spPr>
          <a:xfrm>
            <a:off x="8352462" y="5205808"/>
            <a:ext cx="2898630" cy="307777"/>
          </a:xfrm>
          <a:prstGeom prst="rect">
            <a:avLst/>
          </a:prstGeom>
        </p:spPr>
        <p:txBody>
          <a:bodyPr wrap="square" rIns="36000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Controller Instance</a:t>
            </a:r>
          </a:p>
        </p:txBody>
      </p:sp>
      <p:sp>
        <p:nvSpPr>
          <p:cNvPr id="79" name="Abgerundetes Rechteck 31">
            <a:extLst>
              <a:ext uri="{FF2B5EF4-FFF2-40B4-BE49-F238E27FC236}">
                <a16:creationId xmlns:a16="http://schemas.microsoft.com/office/drawing/2014/main" id="{AAE5D9CE-D54A-4BCC-A3F2-F1608EA6A48E}"/>
              </a:ext>
            </a:extLst>
          </p:cNvPr>
          <p:cNvSpPr/>
          <p:nvPr/>
        </p:nvSpPr>
        <p:spPr>
          <a:xfrm>
            <a:off x="8821587" y="5700211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Standby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85" name="Abgerundetes Rechteck 99">
            <a:extLst>
              <a:ext uri="{FF2B5EF4-FFF2-40B4-BE49-F238E27FC236}">
                <a16:creationId xmlns:a16="http://schemas.microsoft.com/office/drawing/2014/main" id="{958A3C21-ADEC-4AF1-BE0C-BE5966A5133F}"/>
              </a:ext>
            </a:extLst>
          </p:cNvPr>
          <p:cNvSpPr/>
          <p:nvPr/>
        </p:nvSpPr>
        <p:spPr>
          <a:xfrm>
            <a:off x="8821590" y="2864911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Standby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API Service</a:t>
            </a:r>
          </a:p>
        </p:txBody>
      </p:sp>
      <p:sp>
        <p:nvSpPr>
          <p:cNvPr id="86" name="Rechteck 85">
            <a:extLst>
              <a:ext uri="{FF2B5EF4-FFF2-40B4-BE49-F238E27FC236}">
                <a16:creationId xmlns:a16="http://schemas.microsoft.com/office/drawing/2014/main" id="{D7565D7D-875F-4A5A-980B-0C766D1A8AD7}"/>
              </a:ext>
            </a:extLst>
          </p:cNvPr>
          <p:cNvSpPr/>
          <p:nvPr/>
        </p:nvSpPr>
        <p:spPr>
          <a:xfrm>
            <a:off x="8369230" y="2465181"/>
            <a:ext cx="2855440" cy="170729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7" name="Textfeld 86">
            <a:extLst>
              <a:ext uri="{FF2B5EF4-FFF2-40B4-BE49-F238E27FC236}">
                <a16:creationId xmlns:a16="http://schemas.microsoft.com/office/drawing/2014/main" id="{E127B155-63F7-4223-96CC-A11092085270}"/>
              </a:ext>
            </a:extLst>
          </p:cNvPr>
          <p:cNvSpPr txBox="1"/>
          <p:nvPr/>
        </p:nvSpPr>
        <p:spPr>
          <a:xfrm>
            <a:off x="8369229" y="2490284"/>
            <a:ext cx="28036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JOC Cockpit</a:t>
            </a:r>
          </a:p>
        </p:txBody>
      </p:sp>
      <p:cxnSp>
        <p:nvCxnSpPr>
          <p:cNvPr id="88" name="Gerader Verbinder 87">
            <a:extLst>
              <a:ext uri="{FF2B5EF4-FFF2-40B4-BE49-F238E27FC236}">
                <a16:creationId xmlns:a16="http://schemas.microsoft.com/office/drawing/2014/main" id="{1F384EE2-25D9-403E-843A-ECC1B04191F6}"/>
              </a:ext>
            </a:extLst>
          </p:cNvPr>
          <p:cNvCxnSpPr>
            <a:cxnSpLocks/>
            <a:stCxn id="61" idx="2"/>
          </p:cNvCxnSpPr>
          <p:nvPr/>
        </p:nvCxnSpPr>
        <p:spPr>
          <a:xfrm>
            <a:off x="5654986" y="3919841"/>
            <a:ext cx="0" cy="531614"/>
          </a:xfrm>
          <a:prstGeom prst="line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Gerader Verbinder 88">
            <a:extLst>
              <a:ext uri="{FF2B5EF4-FFF2-40B4-BE49-F238E27FC236}">
                <a16:creationId xmlns:a16="http://schemas.microsoft.com/office/drawing/2014/main" id="{A0D8A6A5-7F56-46D2-B10F-361A11C8F530}"/>
              </a:ext>
            </a:extLst>
          </p:cNvPr>
          <p:cNvCxnSpPr>
            <a:cxnSpLocks/>
            <a:stCxn id="85" idx="2"/>
          </p:cNvCxnSpPr>
          <p:nvPr/>
        </p:nvCxnSpPr>
        <p:spPr>
          <a:xfrm>
            <a:off x="9796950" y="3916471"/>
            <a:ext cx="0" cy="534984"/>
          </a:xfrm>
          <a:prstGeom prst="line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Gerader Verbinder 89">
            <a:extLst>
              <a:ext uri="{FF2B5EF4-FFF2-40B4-BE49-F238E27FC236}">
                <a16:creationId xmlns:a16="http://schemas.microsoft.com/office/drawing/2014/main" id="{4C8BE5A7-1BF6-41E6-9C39-1D41AC8BDA8D}"/>
              </a:ext>
            </a:extLst>
          </p:cNvPr>
          <p:cNvCxnSpPr>
            <a:cxnSpLocks/>
          </p:cNvCxnSpPr>
          <p:nvPr/>
        </p:nvCxnSpPr>
        <p:spPr>
          <a:xfrm>
            <a:off x="4227065" y="7348640"/>
            <a:ext cx="8878129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Gerade Verbindung mit Pfeil 90">
            <a:extLst>
              <a:ext uri="{FF2B5EF4-FFF2-40B4-BE49-F238E27FC236}">
                <a16:creationId xmlns:a16="http://schemas.microsoft.com/office/drawing/2014/main" id="{BEA12C55-474A-4EFD-8F58-4B06635F21E9}"/>
              </a:ext>
            </a:extLst>
          </p:cNvPr>
          <p:cNvCxnSpPr>
            <a:cxnSpLocks/>
            <a:stCxn id="100" idx="2"/>
          </p:cNvCxnSpPr>
          <p:nvPr/>
        </p:nvCxnSpPr>
        <p:spPr>
          <a:xfrm>
            <a:off x="5625465" y="6751771"/>
            <a:ext cx="0" cy="596869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Gerade Verbindung mit Pfeil 91">
            <a:extLst>
              <a:ext uri="{FF2B5EF4-FFF2-40B4-BE49-F238E27FC236}">
                <a16:creationId xmlns:a16="http://schemas.microsoft.com/office/drawing/2014/main" id="{BF4615FD-D359-4868-8F57-1A33550A3CD4}"/>
              </a:ext>
            </a:extLst>
          </p:cNvPr>
          <p:cNvCxnSpPr>
            <a:cxnSpLocks/>
            <a:stCxn id="79" idx="2"/>
          </p:cNvCxnSpPr>
          <p:nvPr/>
        </p:nvCxnSpPr>
        <p:spPr>
          <a:xfrm flipH="1">
            <a:off x="9796946" y="6751771"/>
            <a:ext cx="1" cy="596868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Gerade Verbindung mit Pfeil 92">
            <a:extLst>
              <a:ext uri="{FF2B5EF4-FFF2-40B4-BE49-F238E27FC236}">
                <a16:creationId xmlns:a16="http://schemas.microsoft.com/office/drawing/2014/main" id="{F5D22DF4-D85A-4FAA-BFD9-4F38ABB235A8}"/>
              </a:ext>
            </a:extLst>
          </p:cNvPr>
          <p:cNvCxnSpPr>
            <a:cxnSpLocks/>
            <a:endCxn id="74" idx="0"/>
          </p:cNvCxnSpPr>
          <p:nvPr/>
        </p:nvCxnSpPr>
        <p:spPr>
          <a:xfrm>
            <a:off x="6316125" y="7348269"/>
            <a:ext cx="0" cy="763879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Gerade Verbindung mit Pfeil 93">
            <a:extLst>
              <a:ext uri="{FF2B5EF4-FFF2-40B4-BE49-F238E27FC236}">
                <a16:creationId xmlns:a16="http://schemas.microsoft.com/office/drawing/2014/main" id="{E6509935-E704-4D08-8E8C-66EC854F8169}"/>
              </a:ext>
            </a:extLst>
          </p:cNvPr>
          <p:cNvCxnSpPr>
            <a:cxnSpLocks/>
            <a:endCxn id="70" idx="0"/>
          </p:cNvCxnSpPr>
          <p:nvPr/>
        </p:nvCxnSpPr>
        <p:spPr>
          <a:xfrm flipH="1">
            <a:off x="10246619" y="7348640"/>
            <a:ext cx="2" cy="771994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Gerade Verbindung mit Pfeil 94">
            <a:extLst>
              <a:ext uri="{FF2B5EF4-FFF2-40B4-BE49-F238E27FC236}">
                <a16:creationId xmlns:a16="http://schemas.microsoft.com/office/drawing/2014/main" id="{E917C4BB-C907-4781-8010-810890ACE924}"/>
              </a:ext>
            </a:extLst>
          </p:cNvPr>
          <p:cNvCxnSpPr>
            <a:cxnSpLocks/>
            <a:endCxn id="83" idx="0"/>
          </p:cNvCxnSpPr>
          <p:nvPr/>
        </p:nvCxnSpPr>
        <p:spPr>
          <a:xfrm flipH="1">
            <a:off x="13097821" y="7348640"/>
            <a:ext cx="2" cy="76319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8" name="Rechteck 97">
            <a:extLst>
              <a:ext uri="{FF2B5EF4-FFF2-40B4-BE49-F238E27FC236}">
                <a16:creationId xmlns:a16="http://schemas.microsoft.com/office/drawing/2014/main" id="{1306F2C2-6F3A-49D7-94D6-7FD39DF8EC1A}"/>
              </a:ext>
            </a:extLst>
          </p:cNvPr>
          <p:cNvSpPr/>
          <p:nvPr/>
        </p:nvSpPr>
        <p:spPr>
          <a:xfrm>
            <a:off x="4229005" y="5205808"/>
            <a:ext cx="2855440" cy="1842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00" name="Abgerundetes Rechteck 35">
            <a:extLst>
              <a:ext uri="{FF2B5EF4-FFF2-40B4-BE49-F238E27FC236}">
                <a16:creationId xmlns:a16="http://schemas.microsoft.com/office/drawing/2014/main" id="{53823D7A-59D4-496A-9A41-7256EE5F5301}"/>
              </a:ext>
            </a:extLst>
          </p:cNvPr>
          <p:cNvSpPr/>
          <p:nvPr/>
        </p:nvSpPr>
        <p:spPr>
          <a:xfrm>
            <a:off x="4650105" y="5700211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cxnSp>
        <p:nvCxnSpPr>
          <p:cNvPr id="108" name="Gerade Verbindung mit Pfeil 107">
            <a:extLst>
              <a:ext uri="{FF2B5EF4-FFF2-40B4-BE49-F238E27FC236}">
                <a16:creationId xmlns:a16="http://schemas.microsoft.com/office/drawing/2014/main" id="{3F93A0C4-F2FD-456C-864D-4FC916B01DD6}"/>
              </a:ext>
            </a:extLst>
          </p:cNvPr>
          <p:cNvCxnSpPr>
            <a:cxnSpLocks/>
            <a:endCxn id="59" idx="2"/>
          </p:cNvCxnSpPr>
          <p:nvPr/>
        </p:nvCxnSpPr>
        <p:spPr>
          <a:xfrm>
            <a:off x="4282440" y="4449794"/>
            <a:ext cx="8179184" cy="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9" name="Textfeld 98">
            <a:extLst>
              <a:ext uri="{FF2B5EF4-FFF2-40B4-BE49-F238E27FC236}">
                <a16:creationId xmlns:a16="http://schemas.microsoft.com/office/drawing/2014/main" id="{2CED680C-37CD-4ADA-AFE2-3D6E67533464}"/>
              </a:ext>
            </a:extLst>
          </p:cNvPr>
          <p:cNvSpPr txBox="1"/>
          <p:nvPr/>
        </p:nvSpPr>
        <p:spPr>
          <a:xfrm>
            <a:off x="4243518" y="5220322"/>
            <a:ext cx="28554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Controller Instance</a:t>
            </a:r>
          </a:p>
        </p:txBody>
      </p:sp>
      <p:cxnSp>
        <p:nvCxnSpPr>
          <p:cNvPr id="45" name="Gerade Verbindung mit Pfeil 44">
            <a:extLst>
              <a:ext uri="{FF2B5EF4-FFF2-40B4-BE49-F238E27FC236}">
                <a16:creationId xmlns:a16="http://schemas.microsoft.com/office/drawing/2014/main" id="{5CFC23CE-6FEF-4451-88C0-30A82F8C9B65}"/>
              </a:ext>
            </a:extLst>
          </p:cNvPr>
          <p:cNvCxnSpPr>
            <a:cxnSpLocks/>
          </p:cNvCxnSpPr>
          <p:nvPr/>
        </p:nvCxnSpPr>
        <p:spPr>
          <a:xfrm>
            <a:off x="6095081" y="4457131"/>
            <a:ext cx="0" cy="76319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Gerade Verbindung mit Pfeil 45">
            <a:extLst>
              <a:ext uri="{FF2B5EF4-FFF2-40B4-BE49-F238E27FC236}">
                <a16:creationId xmlns:a16="http://schemas.microsoft.com/office/drawing/2014/main" id="{5406625C-BA56-4B41-8BAC-DE970D70E3D4}"/>
              </a:ext>
            </a:extLst>
          </p:cNvPr>
          <p:cNvCxnSpPr>
            <a:cxnSpLocks/>
          </p:cNvCxnSpPr>
          <p:nvPr/>
        </p:nvCxnSpPr>
        <p:spPr>
          <a:xfrm>
            <a:off x="9413197" y="4442417"/>
            <a:ext cx="0" cy="76319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Gerade Verbindung mit Pfeil 46">
            <a:extLst>
              <a:ext uri="{FF2B5EF4-FFF2-40B4-BE49-F238E27FC236}">
                <a16:creationId xmlns:a16="http://schemas.microsoft.com/office/drawing/2014/main" id="{D7367FF1-3F8E-4B0A-B0D5-9F9B3D2C3B22}"/>
              </a:ext>
            </a:extLst>
          </p:cNvPr>
          <p:cNvCxnSpPr>
            <a:cxnSpLocks/>
            <a:stCxn id="98" idx="3"/>
            <a:endCxn id="77" idx="1"/>
          </p:cNvCxnSpPr>
          <p:nvPr/>
        </p:nvCxnSpPr>
        <p:spPr>
          <a:xfrm flipV="1">
            <a:off x="7084445" y="6126995"/>
            <a:ext cx="1284782" cy="201"/>
          </a:xfrm>
          <a:prstGeom prst="straightConnector1">
            <a:avLst/>
          </a:prstGeom>
          <a:ln w="5080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Foliennummernplatzhalter 5">
            <a:extLst>
              <a:ext uri="{FF2B5EF4-FFF2-40B4-BE49-F238E27FC236}">
                <a16:creationId xmlns:a16="http://schemas.microsoft.com/office/drawing/2014/main" id="{4BBB2947-7EDE-42E0-846B-D970308A6A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Arial" pitchFamily="34" charset="0"/>
                <a:sym typeface="Gill Sans" pitchFamily="-109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Arial" pitchFamily="34" charset="0"/>
              <a:sym typeface="Gill Sans" pitchFamily="-109" charset="0"/>
            </a:endParaRP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E232E71F-B729-AD61-645E-A8A2020D231A}"/>
              </a:ext>
            </a:extLst>
          </p:cNvPr>
          <p:cNvGrpSpPr/>
          <p:nvPr/>
        </p:nvGrpSpPr>
        <p:grpSpPr>
          <a:xfrm>
            <a:off x="12112036" y="8111831"/>
            <a:ext cx="1971570" cy="1468437"/>
            <a:chOff x="12112036" y="8111831"/>
            <a:chExt cx="1971570" cy="1468437"/>
          </a:xfrm>
        </p:grpSpPr>
        <p:sp>
          <p:nvSpPr>
            <p:cNvPr id="83" name="Rechteck 82">
              <a:extLst>
                <a:ext uri="{FF2B5EF4-FFF2-40B4-BE49-F238E27FC236}">
                  <a16:creationId xmlns:a16="http://schemas.microsoft.com/office/drawing/2014/main" id="{6652C8D2-5F5F-4AD7-80EC-0F82DE757410}"/>
                </a:ext>
              </a:extLst>
            </p:cNvPr>
            <p:cNvSpPr/>
            <p:nvPr/>
          </p:nvSpPr>
          <p:spPr>
            <a:xfrm>
              <a:off x="12112036" y="8111831"/>
              <a:ext cx="1971570" cy="14684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84" name="Textfeld 83">
              <a:extLst>
                <a:ext uri="{FF2B5EF4-FFF2-40B4-BE49-F238E27FC236}">
                  <a16:creationId xmlns:a16="http://schemas.microsoft.com/office/drawing/2014/main" id="{C4651C03-D9D8-4F63-ABD0-4DF022DA2C0D}"/>
                </a:ext>
              </a:extLst>
            </p:cNvPr>
            <p:cNvSpPr txBox="1"/>
            <p:nvPr/>
          </p:nvSpPr>
          <p:spPr>
            <a:xfrm>
              <a:off x="12112036" y="8116920"/>
              <a:ext cx="1809271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  <p:sp>
          <p:nvSpPr>
            <p:cNvPr id="104" name="Abgerundetes Rechteck 96">
              <a:extLst>
                <a:ext uri="{FF2B5EF4-FFF2-40B4-BE49-F238E27FC236}">
                  <a16:creationId xmlns:a16="http://schemas.microsoft.com/office/drawing/2014/main" id="{EB9E973B-348C-426C-A9E4-443957E8642D}"/>
                </a:ext>
              </a:extLst>
            </p:cNvPr>
            <p:cNvSpPr/>
            <p:nvPr/>
          </p:nvSpPr>
          <p:spPr>
            <a:xfrm>
              <a:off x="12361039" y="8586741"/>
              <a:ext cx="1488311" cy="700856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Standalone</a:t>
              </a:r>
              <a:b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</a:b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</p:grpSp>
      <p:sp>
        <p:nvSpPr>
          <p:cNvPr id="106" name="Abgerundetes Rechteck 96">
            <a:extLst>
              <a:ext uri="{FF2B5EF4-FFF2-40B4-BE49-F238E27FC236}">
                <a16:creationId xmlns:a16="http://schemas.microsoft.com/office/drawing/2014/main" id="{E6CB953F-DC3B-4070-B493-685462499B81}"/>
              </a:ext>
            </a:extLst>
          </p:cNvPr>
          <p:cNvSpPr/>
          <p:nvPr/>
        </p:nvSpPr>
        <p:spPr>
          <a:xfrm>
            <a:off x="4538951" y="8591845"/>
            <a:ext cx="1488311" cy="700856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Director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 </a:t>
            </a:r>
          </a:p>
        </p:txBody>
      </p:sp>
      <p:sp>
        <p:nvSpPr>
          <p:cNvPr id="110" name="Abgerundetes Rechteck 96">
            <a:extLst>
              <a:ext uri="{FF2B5EF4-FFF2-40B4-BE49-F238E27FC236}">
                <a16:creationId xmlns:a16="http://schemas.microsoft.com/office/drawing/2014/main" id="{6DF6063F-392D-4A2C-BE58-E216EFE40393}"/>
              </a:ext>
            </a:extLst>
          </p:cNvPr>
          <p:cNvSpPr/>
          <p:nvPr/>
        </p:nvSpPr>
        <p:spPr>
          <a:xfrm>
            <a:off x="6547520" y="8591845"/>
            <a:ext cx="1488311" cy="700856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Director</a:t>
            </a:r>
            <a:br>
              <a:rPr lang="de-DE" sz="1800" b="1" dirty="0">
                <a:solidFill>
                  <a:prstClr val="white"/>
                </a:solidFill>
                <a:latin typeface="Arial"/>
              </a:rPr>
            </a:br>
            <a:r>
              <a:rPr lang="de-DE" sz="1800" b="1" dirty="0">
                <a:solidFill>
                  <a:prstClr val="white"/>
                </a:solidFill>
                <a:latin typeface="Arial"/>
              </a:rPr>
              <a:t>Agent </a:t>
            </a:r>
          </a:p>
        </p:txBody>
      </p:sp>
      <p:sp>
        <p:nvSpPr>
          <p:cNvPr id="2" name="Abgerundetes Rechteck 120">
            <a:extLst>
              <a:ext uri="{FF2B5EF4-FFF2-40B4-BE49-F238E27FC236}">
                <a16:creationId xmlns:a16="http://schemas.microsoft.com/office/drawing/2014/main" id="{95E99B77-2DE8-9112-B1A2-343ACD6F6E49}"/>
              </a:ext>
            </a:extLst>
          </p:cNvPr>
          <p:cNvSpPr/>
          <p:nvPr/>
        </p:nvSpPr>
        <p:spPr>
          <a:xfrm>
            <a:off x="4376357" y="9537016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5" name="Abgerundetes Rechteck 120">
            <a:extLst>
              <a:ext uri="{FF2B5EF4-FFF2-40B4-BE49-F238E27FC236}">
                <a16:creationId xmlns:a16="http://schemas.microsoft.com/office/drawing/2014/main" id="{0FB3C1B0-C0AD-B011-2C77-143125616631}"/>
              </a:ext>
            </a:extLst>
          </p:cNvPr>
          <p:cNvSpPr/>
          <p:nvPr/>
        </p:nvSpPr>
        <p:spPr>
          <a:xfrm>
            <a:off x="4695512" y="9798368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6" name="Abgerundetes Rechteck 120">
            <a:extLst>
              <a:ext uri="{FF2B5EF4-FFF2-40B4-BE49-F238E27FC236}">
                <a16:creationId xmlns:a16="http://schemas.microsoft.com/office/drawing/2014/main" id="{778F545A-7EC8-E1A3-DC47-0ADCC456A926}"/>
              </a:ext>
            </a:extLst>
          </p:cNvPr>
          <p:cNvSpPr/>
          <p:nvPr/>
        </p:nvSpPr>
        <p:spPr>
          <a:xfrm>
            <a:off x="5014255" y="10049892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7" name="Abgerundetes Rechteck 120">
            <a:extLst>
              <a:ext uri="{FF2B5EF4-FFF2-40B4-BE49-F238E27FC236}">
                <a16:creationId xmlns:a16="http://schemas.microsoft.com/office/drawing/2014/main" id="{67F58125-892C-D310-8552-A212675D266D}"/>
              </a:ext>
            </a:extLst>
          </p:cNvPr>
          <p:cNvSpPr/>
          <p:nvPr/>
        </p:nvSpPr>
        <p:spPr>
          <a:xfrm>
            <a:off x="6794790" y="9516488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8" name="Abgerundetes Rechteck 120">
            <a:extLst>
              <a:ext uri="{FF2B5EF4-FFF2-40B4-BE49-F238E27FC236}">
                <a16:creationId xmlns:a16="http://schemas.microsoft.com/office/drawing/2014/main" id="{5E41FFD0-85DB-EDB2-510E-5992D93C7D7F}"/>
              </a:ext>
            </a:extLst>
          </p:cNvPr>
          <p:cNvSpPr/>
          <p:nvPr/>
        </p:nvSpPr>
        <p:spPr>
          <a:xfrm>
            <a:off x="6210074" y="10054226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9" name="Abgerundetes Rechteck 120">
            <a:extLst>
              <a:ext uri="{FF2B5EF4-FFF2-40B4-BE49-F238E27FC236}">
                <a16:creationId xmlns:a16="http://schemas.microsoft.com/office/drawing/2014/main" id="{94F2A4DD-677F-58F4-876E-AFE214C64AEA}"/>
              </a:ext>
            </a:extLst>
          </p:cNvPr>
          <p:cNvSpPr/>
          <p:nvPr/>
        </p:nvSpPr>
        <p:spPr>
          <a:xfrm>
            <a:off x="7376812" y="10049291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cxnSp>
        <p:nvCxnSpPr>
          <p:cNvPr id="10" name="Gewinkelte Verbindung 38">
            <a:extLst>
              <a:ext uri="{FF2B5EF4-FFF2-40B4-BE49-F238E27FC236}">
                <a16:creationId xmlns:a16="http://schemas.microsoft.com/office/drawing/2014/main" id="{8D7BAC7B-4011-029A-D92C-847E8CE75766}"/>
              </a:ext>
            </a:extLst>
          </p:cNvPr>
          <p:cNvCxnSpPr>
            <a:cxnSpLocks/>
            <a:stCxn id="7" idx="3"/>
            <a:endCxn id="9" idx="0"/>
          </p:cNvCxnSpPr>
          <p:nvPr/>
        </p:nvCxnSpPr>
        <p:spPr>
          <a:xfrm>
            <a:off x="7714102" y="9710065"/>
            <a:ext cx="122366" cy="339226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E24C22C3-8CF7-13E2-F001-63D42BE86E5F}"/>
              </a:ext>
            </a:extLst>
          </p:cNvPr>
          <p:cNvCxnSpPr>
            <a:cxnSpLocks/>
            <a:stCxn id="9" idx="1"/>
            <a:endCxn id="8" idx="3"/>
          </p:cNvCxnSpPr>
          <p:nvPr/>
        </p:nvCxnSpPr>
        <p:spPr>
          <a:xfrm flipH="1">
            <a:off x="7129386" y="10242868"/>
            <a:ext cx="247426" cy="4935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Gewinkelte Verbindung 38">
            <a:extLst>
              <a:ext uri="{FF2B5EF4-FFF2-40B4-BE49-F238E27FC236}">
                <a16:creationId xmlns:a16="http://schemas.microsoft.com/office/drawing/2014/main" id="{8EDE6778-0465-A97B-27D1-7F40D922783E}"/>
              </a:ext>
            </a:extLst>
          </p:cNvPr>
          <p:cNvCxnSpPr>
            <a:cxnSpLocks/>
            <a:stCxn id="7" idx="1"/>
            <a:endCxn id="8" idx="0"/>
          </p:cNvCxnSpPr>
          <p:nvPr/>
        </p:nvCxnSpPr>
        <p:spPr>
          <a:xfrm rot="10800000" flipV="1">
            <a:off x="6669730" y="9710064"/>
            <a:ext cx="125060" cy="344161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mit Pfeil 12">
            <a:extLst>
              <a:ext uri="{FF2B5EF4-FFF2-40B4-BE49-F238E27FC236}">
                <a16:creationId xmlns:a16="http://schemas.microsoft.com/office/drawing/2014/main" id="{6192EBD2-4A43-3F37-5B57-E49B21669150}"/>
              </a:ext>
            </a:extLst>
          </p:cNvPr>
          <p:cNvCxnSpPr>
            <a:cxnSpLocks/>
            <a:stCxn id="106" idx="3"/>
            <a:endCxn id="110" idx="1"/>
          </p:cNvCxnSpPr>
          <p:nvPr/>
        </p:nvCxnSpPr>
        <p:spPr>
          <a:xfrm>
            <a:off x="6027262" y="8942273"/>
            <a:ext cx="520258" cy="0"/>
          </a:xfrm>
          <a:prstGeom prst="straightConnector1">
            <a:avLst/>
          </a:prstGeom>
          <a:ln w="5080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7293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llipse 13">
            <a:extLst>
              <a:ext uri="{FF2B5EF4-FFF2-40B4-BE49-F238E27FC236}">
                <a16:creationId xmlns:a16="http://schemas.microsoft.com/office/drawing/2014/main" id="{8C02D423-C02D-086C-C9AE-3B81E561EA5F}"/>
              </a:ext>
            </a:extLst>
          </p:cNvPr>
          <p:cNvSpPr>
            <a:spLocks noChangeAspect="1"/>
          </p:cNvSpPr>
          <p:nvPr/>
        </p:nvSpPr>
        <p:spPr>
          <a:xfrm>
            <a:off x="4120602" y="2222431"/>
            <a:ext cx="11513147" cy="1721213"/>
          </a:xfrm>
          <a:prstGeom prst="ellipse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  <a:lumMod val="16000"/>
                  <a:lumOff val="84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  <a:scene3d>
            <a:camera prst="orthographicFront"/>
            <a:lightRig rig="threePt" dir="t"/>
          </a:scene3d>
          <a:sp3d prstMaterial="matte">
            <a:bevelB prst="relaxedInse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4" y="2400300"/>
            <a:ext cx="2872372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JOC Cockpit Cluster</a:t>
            </a:r>
            <a:endParaRPr lang="de-DE" sz="1700" dirty="0"/>
          </a:p>
          <a:p>
            <a:r>
              <a:rPr lang="de-DE" sz="1700" dirty="0"/>
              <a:t>Passive Cluster: </a:t>
            </a:r>
            <a:r>
              <a:rPr lang="de-DE" sz="1700" dirty="0" err="1"/>
              <a:t>database</a:t>
            </a:r>
            <a:r>
              <a:rPr lang="de-DE" sz="1700" dirty="0"/>
              <a:t> </a:t>
            </a:r>
            <a:r>
              <a:rPr lang="de-DE" sz="1700" dirty="0" err="1"/>
              <a:t>used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synchronization</a:t>
            </a:r>
            <a:endParaRPr lang="de-DE" sz="1700" dirty="0"/>
          </a:p>
          <a:p>
            <a:r>
              <a:rPr lang="de-DE" sz="1700" dirty="0"/>
              <a:t>Acts </a:t>
            </a:r>
            <a:r>
              <a:rPr lang="de-DE" sz="1700" dirty="0" err="1"/>
              <a:t>as</a:t>
            </a:r>
            <a:r>
              <a:rPr lang="de-DE" sz="1700" dirty="0"/>
              <a:t> a Cluster Watch </a:t>
            </a:r>
            <a:r>
              <a:rPr lang="de-DE" sz="1700" dirty="0" err="1"/>
              <a:t>for</a:t>
            </a:r>
            <a:r>
              <a:rPr lang="de-DE" sz="1700" dirty="0"/>
              <a:t> Controller Cluster</a:t>
            </a:r>
          </a:p>
          <a:p>
            <a:pPr marL="0" indent="0">
              <a:buNone/>
            </a:pPr>
            <a:endParaRPr lang="de-DE" sz="1700" b="1" dirty="0"/>
          </a:p>
          <a:p>
            <a:pPr marL="0" indent="0">
              <a:buNone/>
            </a:pPr>
            <a:r>
              <a:rPr lang="de-DE" sz="1700" b="1" dirty="0"/>
              <a:t>Controller Cluster</a:t>
            </a:r>
            <a:endParaRPr lang="de-DE" sz="1700" dirty="0"/>
          </a:p>
          <a:p>
            <a:r>
              <a:rPr lang="de-DE" sz="1700" dirty="0"/>
              <a:t>Passive Cluster: </a:t>
            </a:r>
            <a:r>
              <a:rPr lang="de-DE" sz="1700" dirty="0" err="1"/>
              <a:t>manages</a:t>
            </a:r>
            <a:r>
              <a:rPr lang="de-DE" sz="1700" dirty="0"/>
              <a:t> and </a:t>
            </a:r>
            <a:r>
              <a:rPr lang="de-DE" sz="1700" dirty="0" err="1"/>
              <a:t>orchestrates</a:t>
            </a:r>
            <a:r>
              <a:rPr lang="de-DE" sz="1700" dirty="0"/>
              <a:t> </a:t>
            </a:r>
            <a:r>
              <a:rPr lang="de-DE" sz="1700" dirty="0" err="1"/>
              <a:t>any</a:t>
            </a:r>
            <a:r>
              <a:rPr lang="de-DE" sz="1700" dirty="0"/>
              <a:t> </a:t>
            </a:r>
            <a:r>
              <a:rPr lang="de-DE" sz="1700" dirty="0" err="1"/>
              <a:t>number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Agent Clusters</a:t>
            </a:r>
          </a:p>
          <a:p>
            <a:r>
              <a:rPr lang="de-DE" sz="1700" dirty="0"/>
              <a:t>Acts </a:t>
            </a:r>
            <a:r>
              <a:rPr lang="de-DE" sz="1700" dirty="0" err="1"/>
              <a:t>as</a:t>
            </a:r>
            <a:r>
              <a:rPr lang="de-DE" sz="1700" dirty="0"/>
              <a:t> a Cluster Watch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Director</a:t>
            </a:r>
            <a:r>
              <a:rPr lang="de-DE" sz="1700" dirty="0"/>
              <a:t> Agent Cluster</a:t>
            </a:r>
          </a:p>
          <a:p>
            <a:pPr marL="0" indent="0">
              <a:buNone/>
            </a:pPr>
            <a:endParaRPr lang="de-DE" sz="1700" b="1" dirty="0"/>
          </a:p>
          <a:p>
            <a:pPr marL="0" indent="0">
              <a:buNone/>
            </a:pPr>
            <a:r>
              <a:rPr lang="de-DE" sz="1700" b="1" dirty="0" err="1"/>
              <a:t>Director</a:t>
            </a:r>
            <a:r>
              <a:rPr lang="de-DE" sz="1700" b="1" dirty="0"/>
              <a:t> Agent Cluster</a:t>
            </a:r>
            <a:endParaRPr lang="de-DE" sz="1700" dirty="0"/>
          </a:p>
          <a:p>
            <a:r>
              <a:rPr lang="de-DE" sz="1700" dirty="0"/>
              <a:t>Passive Cluster: </a:t>
            </a:r>
            <a:r>
              <a:rPr lang="de-DE" sz="1700" dirty="0" err="1"/>
              <a:t>manages</a:t>
            </a:r>
            <a:r>
              <a:rPr lang="de-DE" sz="1700" dirty="0"/>
              <a:t> and </a:t>
            </a:r>
            <a:r>
              <a:rPr lang="de-DE" sz="1700" dirty="0" err="1"/>
              <a:t>orchestrates</a:t>
            </a:r>
            <a:r>
              <a:rPr lang="de-DE" sz="1700" dirty="0"/>
              <a:t> </a:t>
            </a:r>
            <a:r>
              <a:rPr lang="de-DE" sz="1700" dirty="0" err="1"/>
              <a:t>any</a:t>
            </a:r>
            <a:r>
              <a:rPr lang="de-DE" sz="1700" dirty="0"/>
              <a:t> </a:t>
            </a:r>
            <a:r>
              <a:rPr lang="de-DE" sz="1700" dirty="0" err="1"/>
              <a:t>number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Subagents</a:t>
            </a:r>
            <a:endParaRPr lang="de-DE" sz="1700" dirty="0"/>
          </a:p>
          <a:p>
            <a:r>
              <a:rPr lang="de-DE" sz="1700" dirty="0"/>
              <a:t>Acts </a:t>
            </a:r>
            <a:r>
              <a:rPr lang="de-DE" sz="1700" dirty="0" err="1"/>
              <a:t>as</a:t>
            </a:r>
            <a:r>
              <a:rPr lang="de-DE" sz="1700" dirty="0"/>
              <a:t> </a:t>
            </a:r>
            <a:r>
              <a:rPr lang="de-DE" sz="1700" dirty="0" err="1"/>
              <a:t>single</a:t>
            </a:r>
            <a:r>
              <a:rPr lang="de-DE" sz="1700" dirty="0"/>
              <a:t> </a:t>
            </a:r>
            <a:r>
              <a:rPr lang="de-DE" sz="1700" dirty="0" err="1"/>
              <a:t>point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control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Subagents</a:t>
            </a:r>
            <a:endParaRPr lang="de-DE" sz="1700" dirty="0"/>
          </a:p>
          <a:p>
            <a:endParaRPr lang="de-DE" sz="1700" dirty="0"/>
          </a:p>
          <a:p>
            <a:pPr marL="0" indent="0">
              <a:buNone/>
            </a:pPr>
            <a:r>
              <a:rPr lang="de-DE" sz="1700" b="1" dirty="0" err="1"/>
              <a:t>Subagent</a:t>
            </a:r>
            <a:r>
              <a:rPr lang="de-DE" sz="1700" b="1" dirty="0"/>
              <a:t> Cluster</a:t>
            </a:r>
            <a:endParaRPr lang="de-DE" sz="1700" dirty="0"/>
          </a:p>
          <a:p>
            <a:r>
              <a:rPr lang="de-DE" sz="1700" dirty="0"/>
              <a:t>Passive Cluster: </a:t>
            </a:r>
            <a:r>
              <a:rPr lang="de-DE" sz="1700" dirty="0" err="1"/>
              <a:t>performs</a:t>
            </a:r>
            <a:r>
              <a:rPr lang="de-DE" sz="1700" dirty="0"/>
              <a:t> </a:t>
            </a:r>
            <a:r>
              <a:rPr lang="de-DE" sz="1700" dirty="0" err="1"/>
              <a:t>fixed-priority</a:t>
            </a:r>
            <a:r>
              <a:rPr lang="de-DE" sz="1700" dirty="0"/>
              <a:t> </a:t>
            </a:r>
            <a:r>
              <a:rPr lang="de-DE" sz="1700" dirty="0" err="1"/>
              <a:t>scheduling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any</a:t>
            </a:r>
            <a:r>
              <a:rPr lang="de-DE" sz="1700" dirty="0"/>
              <a:t> </a:t>
            </a:r>
            <a:r>
              <a:rPr lang="de-DE" sz="1700" dirty="0" err="1"/>
              <a:t>Subagents</a:t>
            </a:r>
            <a:r>
              <a:rPr lang="de-DE" sz="1700" dirty="0"/>
              <a:t> </a:t>
            </a:r>
          </a:p>
          <a:p>
            <a:r>
              <a:rPr lang="de-DE" sz="1700" dirty="0" err="1"/>
              <a:t>Active</a:t>
            </a:r>
            <a:r>
              <a:rPr lang="de-DE" sz="1700" dirty="0"/>
              <a:t> Cluster: </a:t>
            </a:r>
            <a:r>
              <a:rPr lang="de-DE" sz="1700" dirty="0" err="1"/>
              <a:t>performs</a:t>
            </a:r>
            <a:r>
              <a:rPr lang="de-DE" sz="1700" dirty="0"/>
              <a:t> </a:t>
            </a:r>
            <a:r>
              <a:rPr lang="de-DE" sz="1700" dirty="0" err="1"/>
              <a:t>round-robin</a:t>
            </a:r>
            <a:r>
              <a:rPr lang="de-DE" sz="1700" dirty="0"/>
              <a:t> </a:t>
            </a:r>
            <a:r>
              <a:rPr lang="de-DE" sz="1700" dirty="0" err="1"/>
              <a:t>scheduling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Subagents</a:t>
            </a:r>
            <a:endParaRPr lang="de-DE" sz="1700" dirty="0"/>
          </a:p>
          <a:p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Cluster Architecture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Cluster High Level Architecture</a:t>
            </a:r>
            <a:endParaRPr lang="en-US" dirty="0"/>
          </a:p>
        </p:txBody>
      </p:sp>
      <p:sp>
        <p:nvSpPr>
          <p:cNvPr id="62" name="Rechteck 61">
            <a:extLst>
              <a:ext uri="{FF2B5EF4-FFF2-40B4-BE49-F238E27FC236}">
                <a16:creationId xmlns:a16="http://schemas.microsoft.com/office/drawing/2014/main" id="{F2C865B9-90E9-4772-9A48-406113D0C664}"/>
              </a:ext>
            </a:extLst>
          </p:cNvPr>
          <p:cNvSpPr>
            <a:spLocks noChangeAspect="1"/>
          </p:cNvSpPr>
          <p:nvPr/>
        </p:nvSpPr>
        <p:spPr>
          <a:xfrm>
            <a:off x="6655499" y="2448232"/>
            <a:ext cx="2362316" cy="125088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63" name="Textfeld 62">
            <a:extLst>
              <a:ext uri="{FF2B5EF4-FFF2-40B4-BE49-F238E27FC236}">
                <a16:creationId xmlns:a16="http://schemas.microsoft.com/office/drawing/2014/main" id="{73709BFB-D941-4B99-ADBB-E6E187A197B6}"/>
              </a:ext>
            </a:extLst>
          </p:cNvPr>
          <p:cNvSpPr txBox="1">
            <a:spLocks noChangeAspect="1"/>
          </p:cNvSpPr>
          <p:nvPr/>
        </p:nvSpPr>
        <p:spPr>
          <a:xfrm>
            <a:off x="6655498" y="2473333"/>
            <a:ext cx="3027160" cy="30632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JOC Cockpit</a:t>
            </a:r>
          </a:p>
        </p:txBody>
      </p:sp>
      <p:sp>
        <p:nvSpPr>
          <p:cNvPr id="86" name="Rechteck 85">
            <a:extLst>
              <a:ext uri="{FF2B5EF4-FFF2-40B4-BE49-F238E27FC236}">
                <a16:creationId xmlns:a16="http://schemas.microsoft.com/office/drawing/2014/main" id="{D7565D7D-875F-4A5A-980B-0C766D1A8AD7}"/>
              </a:ext>
            </a:extLst>
          </p:cNvPr>
          <p:cNvSpPr>
            <a:spLocks noChangeAspect="1"/>
          </p:cNvSpPr>
          <p:nvPr/>
        </p:nvSpPr>
        <p:spPr>
          <a:xfrm>
            <a:off x="10797464" y="2444861"/>
            <a:ext cx="2391703" cy="125927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7" name="Textfeld 86">
            <a:extLst>
              <a:ext uri="{FF2B5EF4-FFF2-40B4-BE49-F238E27FC236}">
                <a16:creationId xmlns:a16="http://schemas.microsoft.com/office/drawing/2014/main" id="{E127B155-63F7-4223-96CC-A11092085270}"/>
              </a:ext>
            </a:extLst>
          </p:cNvPr>
          <p:cNvSpPr txBox="1">
            <a:spLocks noChangeAspect="1"/>
          </p:cNvSpPr>
          <p:nvPr/>
        </p:nvSpPr>
        <p:spPr>
          <a:xfrm>
            <a:off x="10797463" y="2469963"/>
            <a:ext cx="2790333" cy="30632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JOC Cockpit</a:t>
            </a:r>
          </a:p>
        </p:txBody>
      </p:sp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70C90A88-BD52-B42C-2B5D-83355E9E7489}"/>
              </a:ext>
            </a:extLst>
          </p:cNvPr>
          <p:cNvCxnSpPr>
            <a:cxnSpLocks noChangeAspect="1"/>
          </p:cNvCxnSpPr>
          <p:nvPr/>
        </p:nvCxnSpPr>
        <p:spPr>
          <a:xfrm>
            <a:off x="9029046" y="3210932"/>
            <a:ext cx="1747732" cy="15061"/>
          </a:xfrm>
          <a:prstGeom prst="straightConnector1">
            <a:avLst/>
          </a:prstGeom>
          <a:ln w="5080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feld 15">
            <a:extLst>
              <a:ext uri="{FF2B5EF4-FFF2-40B4-BE49-F238E27FC236}">
                <a16:creationId xmlns:a16="http://schemas.microsoft.com/office/drawing/2014/main" id="{3090B96B-F3DE-BC27-C87D-E592C04F6A90}"/>
              </a:ext>
            </a:extLst>
          </p:cNvPr>
          <p:cNvSpPr txBox="1">
            <a:spLocks noChangeAspect="1"/>
          </p:cNvSpPr>
          <p:nvPr/>
        </p:nvSpPr>
        <p:spPr>
          <a:xfrm>
            <a:off x="9555186" y="2910208"/>
            <a:ext cx="1143112" cy="3083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Fail-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over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806CA56D-D1F0-ABC0-5219-3BEB6E216D9F}"/>
              </a:ext>
            </a:extLst>
          </p:cNvPr>
          <p:cNvSpPr txBox="1">
            <a:spLocks noChangeAspect="1"/>
          </p:cNvSpPr>
          <p:nvPr/>
        </p:nvSpPr>
        <p:spPr>
          <a:xfrm>
            <a:off x="9460022" y="3221660"/>
            <a:ext cx="1143112" cy="3083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Switch-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over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21" name="Abgerundetes Rechteck 96">
            <a:extLst>
              <a:ext uri="{FF2B5EF4-FFF2-40B4-BE49-F238E27FC236}">
                <a16:creationId xmlns:a16="http://schemas.microsoft.com/office/drawing/2014/main" id="{DA4B42D7-8A36-BA30-27E8-6B4A8DCE0245}"/>
              </a:ext>
            </a:extLst>
          </p:cNvPr>
          <p:cNvSpPr>
            <a:spLocks noChangeAspect="1"/>
          </p:cNvSpPr>
          <p:nvPr/>
        </p:nvSpPr>
        <p:spPr>
          <a:xfrm>
            <a:off x="7044316" y="2856201"/>
            <a:ext cx="1627729" cy="736337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</p:txBody>
      </p:sp>
      <p:sp>
        <p:nvSpPr>
          <p:cNvPr id="22" name="Abgerundetes Rechteck 96">
            <a:extLst>
              <a:ext uri="{FF2B5EF4-FFF2-40B4-BE49-F238E27FC236}">
                <a16:creationId xmlns:a16="http://schemas.microsoft.com/office/drawing/2014/main" id="{3031E2A8-47C2-7228-1E5E-D19FC0BE5180}"/>
              </a:ext>
            </a:extLst>
          </p:cNvPr>
          <p:cNvSpPr>
            <a:spLocks noChangeAspect="1"/>
          </p:cNvSpPr>
          <p:nvPr/>
        </p:nvSpPr>
        <p:spPr>
          <a:xfrm>
            <a:off x="11175250" y="2856201"/>
            <a:ext cx="1627726" cy="736192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Standby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A6B76335-F749-59B4-9F0E-4803DEF6F88F}"/>
              </a:ext>
            </a:extLst>
          </p:cNvPr>
          <p:cNvSpPr>
            <a:spLocks noChangeAspect="1"/>
          </p:cNvSpPr>
          <p:nvPr/>
        </p:nvSpPr>
        <p:spPr>
          <a:xfrm>
            <a:off x="4242518" y="4311343"/>
            <a:ext cx="11513147" cy="1776342"/>
          </a:xfrm>
          <a:prstGeom prst="ellipse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  <a:lumMod val="16000"/>
                  <a:lumOff val="84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3A0BC542-0ACF-BE90-C613-20E0A53174DE}"/>
              </a:ext>
            </a:extLst>
          </p:cNvPr>
          <p:cNvSpPr>
            <a:spLocks noChangeAspect="1"/>
          </p:cNvSpPr>
          <p:nvPr/>
        </p:nvSpPr>
        <p:spPr>
          <a:xfrm>
            <a:off x="6737168" y="4577725"/>
            <a:ext cx="2362316" cy="125060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D8228052-C2D5-105B-9B37-E86B38947490}"/>
              </a:ext>
            </a:extLst>
          </p:cNvPr>
          <p:cNvSpPr txBox="1">
            <a:spLocks noChangeAspect="1"/>
          </p:cNvSpPr>
          <p:nvPr/>
        </p:nvSpPr>
        <p:spPr>
          <a:xfrm>
            <a:off x="6729517" y="4583703"/>
            <a:ext cx="3027160" cy="30632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Controller</a:t>
            </a: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A430CC3D-980E-62C6-F56F-7AD69A4B6A5C}"/>
              </a:ext>
            </a:extLst>
          </p:cNvPr>
          <p:cNvSpPr>
            <a:spLocks noChangeAspect="1"/>
          </p:cNvSpPr>
          <p:nvPr/>
        </p:nvSpPr>
        <p:spPr>
          <a:xfrm>
            <a:off x="10871483" y="4555231"/>
            <a:ext cx="2391703" cy="126566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50CE2F86-5B80-7598-EC69-53B656885FAD}"/>
              </a:ext>
            </a:extLst>
          </p:cNvPr>
          <p:cNvSpPr txBox="1">
            <a:spLocks noChangeAspect="1"/>
          </p:cNvSpPr>
          <p:nvPr/>
        </p:nvSpPr>
        <p:spPr>
          <a:xfrm>
            <a:off x="10871482" y="4580333"/>
            <a:ext cx="2790333" cy="30632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Controller</a:t>
            </a:r>
          </a:p>
        </p:txBody>
      </p:sp>
      <p:cxnSp>
        <p:nvCxnSpPr>
          <p:cNvPr id="31" name="Gerade Verbindung mit Pfeil 30">
            <a:extLst>
              <a:ext uri="{FF2B5EF4-FFF2-40B4-BE49-F238E27FC236}">
                <a16:creationId xmlns:a16="http://schemas.microsoft.com/office/drawing/2014/main" id="{47FE17C1-F316-FB27-9017-7CDE0AD306BD}"/>
              </a:ext>
            </a:extLst>
          </p:cNvPr>
          <p:cNvCxnSpPr>
            <a:cxnSpLocks noChangeAspect="1"/>
          </p:cNvCxnSpPr>
          <p:nvPr/>
        </p:nvCxnSpPr>
        <p:spPr>
          <a:xfrm>
            <a:off x="9103065" y="5347428"/>
            <a:ext cx="1747732" cy="15061"/>
          </a:xfrm>
          <a:prstGeom prst="straightConnector1">
            <a:avLst/>
          </a:prstGeom>
          <a:ln w="5080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feld 31">
            <a:extLst>
              <a:ext uri="{FF2B5EF4-FFF2-40B4-BE49-F238E27FC236}">
                <a16:creationId xmlns:a16="http://schemas.microsoft.com/office/drawing/2014/main" id="{6416597D-5F1C-D657-C942-EFD02CEDF472}"/>
              </a:ext>
            </a:extLst>
          </p:cNvPr>
          <p:cNvSpPr txBox="1">
            <a:spLocks noChangeAspect="1"/>
          </p:cNvSpPr>
          <p:nvPr/>
        </p:nvSpPr>
        <p:spPr>
          <a:xfrm>
            <a:off x="9629205" y="5046704"/>
            <a:ext cx="1143112" cy="3083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Fail-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over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3B8C9992-E757-D1B9-8CF9-B045D0CECBFD}"/>
              </a:ext>
            </a:extLst>
          </p:cNvPr>
          <p:cNvSpPr txBox="1">
            <a:spLocks noChangeAspect="1"/>
          </p:cNvSpPr>
          <p:nvPr/>
        </p:nvSpPr>
        <p:spPr>
          <a:xfrm>
            <a:off x="9534041" y="5358156"/>
            <a:ext cx="1143112" cy="3083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Switch-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over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35" name="Abgerundetes Rechteck 96">
            <a:extLst>
              <a:ext uri="{FF2B5EF4-FFF2-40B4-BE49-F238E27FC236}">
                <a16:creationId xmlns:a16="http://schemas.microsoft.com/office/drawing/2014/main" id="{99CC7877-032E-D2BF-7959-096D79EEA32C}"/>
              </a:ext>
            </a:extLst>
          </p:cNvPr>
          <p:cNvSpPr>
            <a:spLocks noChangeAspect="1"/>
          </p:cNvSpPr>
          <p:nvPr/>
        </p:nvSpPr>
        <p:spPr>
          <a:xfrm>
            <a:off x="7118335" y="4966571"/>
            <a:ext cx="1627729" cy="736337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36" name="Abgerundetes Rechteck 96">
            <a:extLst>
              <a:ext uri="{FF2B5EF4-FFF2-40B4-BE49-F238E27FC236}">
                <a16:creationId xmlns:a16="http://schemas.microsoft.com/office/drawing/2014/main" id="{C424E150-504E-71C9-BFEE-C247CAA205CD}"/>
              </a:ext>
            </a:extLst>
          </p:cNvPr>
          <p:cNvSpPr>
            <a:spLocks noChangeAspect="1"/>
          </p:cNvSpPr>
          <p:nvPr/>
        </p:nvSpPr>
        <p:spPr>
          <a:xfrm>
            <a:off x="11249269" y="4966571"/>
            <a:ext cx="1627726" cy="736192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Standby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37" name="Ellipse 36">
            <a:extLst>
              <a:ext uri="{FF2B5EF4-FFF2-40B4-BE49-F238E27FC236}">
                <a16:creationId xmlns:a16="http://schemas.microsoft.com/office/drawing/2014/main" id="{54E742F2-22B0-7504-134B-0AA7F573F623}"/>
              </a:ext>
            </a:extLst>
          </p:cNvPr>
          <p:cNvSpPr>
            <a:spLocks noChangeAspect="1"/>
          </p:cNvSpPr>
          <p:nvPr/>
        </p:nvSpPr>
        <p:spPr>
          <a:xfrm>
            <a:off x="4290413" y="6423162"/>
            <a:ext cx="11513147" cy="1776342"/>
          </a:xfrm>
          <a:prstGeom prst="ellipse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  <a:lumMod val="16000"/>
                  <a:lumOff val="84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A8172E6C-9139-BAE8-65A6-D5461B68D8DA}"/>
              </a:ext>
            </a:extLst>
          </p:cNvPr>
          <p:cNvSpPr>
            <a:spLocks noChangeAspect="1"/>
          </p:cNvSpPr>
          <p:nvPr/>
        </p:nvSpPr>
        <p:spPr>
          <a:xfrm>
            <a:off x="6828605" y="6675031"/>
            <a:ext cx="2362316" cy="125467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70D0B9D9-B806-E4D3-37E1-CD9684FEFBF6}"/>
              </a:ext>
            </a:extLst>
          </p:cNvPr>
          <p:cNvSpPr txBox="1">
            <a:spLocks noChangeAspect="1"/>
          </p:cNvSpPr>
          <p:nvPr/>
        </p:nvSpPr>
        <p:spPr>
          <a:xfrm>
            <a:off x="6820954" y="6681009"/>
            <a:ext cx="3027160" cy="30632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Director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0C1864D0-7F01-30C1-8170-76759DD21FB2}"/>
              </a:ext>
            </a:extLst>
          </p:cNvPr>
          <p:cNvSpPr>
            <a:spLocks noChangeAspect="1"/>
          </p:cNvSpPr>
          <p:nvPr/>
        </p:nvSpPr>
        <p:spPr>
          <a:xfrm>
            <a:off x="10962920" y="6652537"/>
            <a:ext cx="2391703" cy="12770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6BFF5AF3-9E18-E84E-73C5-162B7D084B40}"/>
              </a:ext>
            </a:extLst>
          </p:cNvPr>
          <p:cNvSpPr txBox="1">
            <a:spLocks noChangeAspect="1"/>
          </p:cNvSpPr>
          <p:nvPr/>
        </p:nvSpPr>
        <p:spPr>
          <a:xfrm>
            <a:off x="10962919" y="6677639"/>
            <a:ext cx="2790333" cy="30632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Director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cxnSp>
        <p:nvCxnSpPr>
          <p:cNvPr id="42" name="Gerade Verbindung mit Pfeil 41">
            <a:extLst>
              <a:ext uri="{FF2B5EF4-FFF2-40B4-BE49-F238E27FC236}">
                <a16:creationId xmlns:a16="http://schemas.microsoft.com/office/drawing/2014/main" id="{9E02DED4-EC76-E87F-D0D8-FFDA922597C0}"/>
              </a:ext>
            </a:extLst>
          </p:cNvPr>
          <p:cNvCxnSpPr>
            <a:cxnSpLocks noChangeAspect="1"/>
          </p:cNvCxnSpPr>
          <p:nvPr/>
        </p:nvCxnSpPr>
        <p:spPr>
          <a:xfrm>
            <a:off x="9194502" y="7444734"/>
            <a:ext cx="1747732" cy="15061"/>
          </a:xfrm>
          <a:prstGeom prst="straightConnector1">
            <a:avLst/>
          </a:prstGeom>
          <a:ln w="5080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feld 42">
            <a:extLst>
              <a:ext uri="{FF2B5EF4-FFF2-40B4-BE49-F238E27FC236}">
                <a16:creationId xmlns:a16="http://schemas.microsoft.com/office/drawing/2014/main" id="{106D4318-D81A-6642-BC88-277CF50533A5}"/>
              </a:ext>
            </a:extLst>
          </p:cNvPr>
          <p:cNvSpPr txBox="1">
            <a:spLocks noChangeAspect="1"/>
          </p:cNvSpPr>
          <p:nvPr/>
        </p:nvSpPr>
        <p:spPr>
          <a:xfrm>
            <a:off x="9720642" y="7144010"/>
            <a:ext cx="1143112" cy="3083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Fail-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over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44" name="Textfeld 43">
            <a:extLst>
              <a:ext uri="{FF2B5EF4-FFF2-40B4-BE49-F238E27FC236}">
                <a16:creationId xmlns:a16="http://schemas.microsoft.com/office/drawing/2014/main" id="{0429DA5A-C010-2C0F-0BEE-E62AE07BD02C}"/>
              </a:ext>
            </a:extLst>
          </p:cNvPr>
          <p:cNvSpPr txBox="1">
            <a:spLocks noChangeAspect="1"/>
          </p:cNvSpPr>
          <p:nvPr/>
        </p:nvSpPr>
        <p:spPr>
          <a:xfrm>
            <a:off x="9625478" y="7455462"/>
            <a:ext cx="1143112" cy="3083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Switch-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over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48" name="Abgerundetes Rechteck 96">
            <a:extLst>
              <a:ext uri="{FF2B5EF4-FFF2-40B4-BE49-F238E27FC236}">
                <a16:creationId xmlns:a16="http://schemas.microsoft.com/office/drawing/2014/main" id="{68F37B4D-5289-B99B-C68B-8689B00B0D04}"/>
              </a:ext>
            </a:extLst>
          </p:cNvPr>
          <p:cNvSpPr>
            <a:spLocks noChangeAspect="1"/>
          </p:cNvSpPr>
          <p:nvPr/>
        </p:nvSpPr>
        <p:spPr>
          <a:xfrm>
            <a:off x="7079138" y="7063877"/>
            <a:ext cx="1880626" cy="736337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Director</a:t>
            </a: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Agent</a:t>
            </a:r>
          </a:p>
        </p:txBody>
      </p:sp>
      <p:sp>
        <p:nvSpPr>
          <p:cNvPr id="49" name="Abgerundetes Rechteck 96">
            <a:extLst>
              <a:ext uri="{FF2B5EF4-FFF2-40B4-BE49-F238E27FC236}">
                <a16:creationId xmlns:a16="http://schemas.microsoft.com/office/drawing/2014/main" id="{E4D3BE20-44B1-051D-42C3-964299BD6EFE}"/>
              </a:ext>
            </a:extLst>
          </p:cNvPr>
          <p:cNvSpPr>
            <a:spLocks noChangeAspect="1"/>
          </p:cNvSpPr>
          <p:nvPr/>
        </p:nvSpPr>
        <p:spPr>
          <a:xfrm>
            <a:off x="11340705" y="7063877"/>
            <a:ext cx="1766152" cy="736192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Standby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Director</a:t>
            </a: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Agent</a:t>
            </a:r>
          </a:p>
        </p:txBody>
      </p:sp>
      <p:sp>
        <p:nvSpPr>
          <p:cNvPr id="51" name="Ellipse 50">
            <a:extLst>
              <a:ext uri="{FF2B5EF4-FFF2-40B4-BE49-F238E27FC236}">
                <a16:creationId xmlns:a16="http://schemas.microsoft.com/office/drawing/2014/main" id="{8E71131B-5ACA-BAF1-8C2F-0D159282B278}"/>
              </a:ext>
            </a:extLst>
          </p:cNvPr>
          <p:cNvSpPr>
            <a:spLocks noChangeAspect="1"/>
          </p:cNvSpPr>
          <p:nvPr/>
        </p:nvSpPr>
        <p:spPr>
          <a:xfrm>
            <a:off x="4243967" y="8569846"/>
            <a:ext cx="11513147" cy="1906213"/>
          </a:xfrm>
          <a:prstGeom prst="ellipse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  <a:lumMod val="16000"/>
                  <a:lumOff val="84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52" name="Abgerundetes Rechteck 120">
            <a:extLst>
              <a:ext uri="{FF2B5EF4-FFF2-40B4-BE49-F238E27FC236}">
                <a16:creationId xmlns:a16="http://schemas.microsoft.com/office/drawing/2014/main" id="{560F001D-A79E-C03D-AE06-C1CF0CA5C20D}"/>
              </a:ext>
            </a:extLst>
          </p:cNvPr>
          <p:cNvSpPr>
            <a:spLocks noChangeAspect="1"/>
          </p:cNvSpPr>
          <p:nvPr/>
        </p:nvSpPr>
        <p:spPr>
          <a:xfrm>
            <a:off x="7280681" y="9175605"/>
            <a:ext cx="927148" cy="385322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53" name="Abgerundetes Rechteck 120">
            <a:extLst>
              <a:ext uri="{FF2B5EF4-FFF2-40B4-BE49-F238E27FC236}">
                <a16:creationId xmlns:a16="http://schemas.microsoft.com/office/drawing/2014/main" id="{20A1F7F8-60FD-7603-D3BC-214FB8DE0E13}"/>
              </a:ext>
            </a:extLst>
          </p:cNvPr>
          <p:cNvSpPr>
            <a:spLocks noChangeAspect="1"/>
          </p:cNvSpPr>
          <p:nvPr/>
        </p:nvSpPr>
        <p:spPr>
          <a:xfrm>
            <a:off x="7599835" y="9436957"/>
            <a:ext cx="985935" cy="385322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54" name="Abgerundetes Rechteck 120">
            <a:extLst>
              <a:ext uri="{FF2B5EF4-FFF2-40B4-BE49-F238E27FC236}">
                <a16:creationId xmlns:a16="http://schemas.microsoft.com/office/drawing/2014/main" id="{8C2C9722-D949-8223-CF56-D29FF658293B}"/>
              </a:ext>
            </a:extLst>
          </p:cNvPr>
          <p:cNvSpPr>
            <a:spLocks noChangeAspect="1"/>
          </p:cNvSpPr>
          <p:nvPr/>
        </p:nvSpPr>
        <p:spPr>
          <a:xfrm>
            <a:off x="7918578" y="9688481"/>
            <a:ext cx="985935" cy="385322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55" name="Abgerundetes Rechteck 120">
            <a:extLst>
              <a:ext uri="{FF2B5EF4-FFF2-40B4-BE49-F238E27FC236}">
                <a16:creationId xmlns:a16="http://schemas.microsoft.com/office/drawing/2014/main" id="{04800BB6-D559-FD78-06A7-0331C26FDB2C}"/>
              </a:ext>
            </a:extLst>
          </p:cNvPr>
          <p:cNvSpPr>
            <a:spLocks noChangeAspect="1"/>
          </p:cNvSpPr>
          <p:nvPr/>
        </p:nvSpPr>
        <p:spPr>
          <a:xfrm>
            <a:off x="11575143" y="9150726"/>
            <a:ext cx="967883" cy="385322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56" name="Abgerundetes Rechteck 120">
            <a:extLst>
              <a:ext uri="{FF2B5EF4-FFF2-40B4-BE49-F238E27FC236}">
                <a16:creationId xmlns:a16="http://schemas.microsoft.com/office/drawing/2014/main" id="{76663981-931E-AEA1-EB4E-931FD3AF796F}"/>
              </a:ext>
            </a:extLst>
          </p:cNvPr>
          <p:cNvSpPr>
            <a:spLocks noChangeAspect="1"/>
          </p:cNvSpPr>
          <p:nvPr/>
        </p:nvSpPr>
        <p:spPr>
          <a:xfrm>
            <a:off x="10990427" y="9688464"/>
            <a:ext cx="967883" cy="385322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57" name="Abgerundetes Rechteck 120">
            <a:extLst>
              <a:ext uri="{FF2B5EF4-FFF2-40B4-BE49-F238E27FC236}">
                <a16:creationId xmlns:a16="http://schemas.microsoft.com/office/drawing/2014/main" id="{36E3434E-FFF7-3C51-26DE-BCFDB0D523C0}"/>
              </a:ext>
            </a:extLst>
          </p:cNvPr>
          <p:cNvSpPr>
            <a:spLocks noChangeAspect="1"/>
          </p:cNvSpPr>
          <p:nvPr/>
        </p:nvSpPr>
        <p:spPr>
          <a:xfrm>
            <a:off x="12210085" y="9683529"/>
            <a:ext cx="967883" cy="385322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cxnSp>
        <p:nvCxnSpPr>
          <p:cNvPr id="58" name="Gewinkelte Verbindung 38">
            <a:extLst>
              <a:ext uri="{FF2B5EF4-FFF2-40B4-BE49-F238E27FC236}">
                <a16:creationId xmlns:a16="http://schemas.microsoft.com/office/drawing/2014/main" id="{0F92C634-6E40-5C7E-66F9-3D220B4AE598}"/>
              </a:ext>
            </a:extLst>
          </p:cNvPr>
          <p:cNvCxnSpPr>
            <a:cxnSpLocks noChangeAspect="1"/>
            <a:stCxn id="55" idx="3"/>
            <a:endCxn id="57" idx="0"/>
          </p:cNvCxnSpPr>
          <p:nvPr/>
        </p:nvCxnSpPr>
        <p:spPr>
          <a:xfrm>
            <a:off x="12543026" y="9343387"/>
            <a:ext cx="151001" cy="340142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Gerade Verbindung mit Pfeil 59">
            <a:extLst>
              <a:ext uri="{FF2B5EF4-FFF2-40B4-BE49-F238E27FC236}">
                <a16:creationId xmlns:a16="http://schemas.microsoft.com/office/drawing/2014/main" id="{BF10971A-ADC3-6D69-EC25-F5FFC614171F}"/>
              </a:ext>
            </a:extLst>
          </p:cNvPr>
          <p:cNvCxnSpPr>
            <a:cxnSpLocks noChangeAspect="1"/>
            <a:stCxn id="57" idx="1"/>
            <a:endCxn id="56" idx="3"/>
          </p:cNvCxnSpPr>
          <p:nvPr/>
        </p:nvCxnSpPr>
        <p:spPr>
          <a:xfrm flipH="1">
            <a:off x="11958310" y="9876190"/>
            <a:ext cx="251775" cy="4935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Gewinkelte Verbindung 38">
            <a:extLst>
              <a:ext uri="{FF2B5EF4-FFF2-40B4-BE49-F238E27FC236}">
                <a16:creationId xmlns:a16="http://schemas.microsoft.com/office/drawing/2014/main" id="{A97BAAAF-3E32-0360-52B7-8FD20FC00865}"/>
              </a:ext>
            </a:extLst>
          </p:cNvPr>
          <p:cNvCxnSpPr>
            <a:cxnSpLocks noChangeAspect="1"/>
            <a:stCxn id="55" idx="1"/>
            <a:endCxn id="56" idx="0"/>
          </p:cNvCxnSpPr>
          <p:nvPr/>
        </p:nvCxnSpPr>
        <p:spPr>
          <a:xfrm rot="10800000" flipV="1">
            <a:off x="11474369" y="9343386"/>
            <a:ext cx="100774" cy="345077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Rechteck 64">
            <a:extLst>
              <a:ext uri="{FF2B5EF4-FFF2-40B4-BE49-F238E27FC236}">
                <a16:creationId xmlns:a16="http://schemas.microsoft.com/office/drawing/2014/main" id="{4388537D-C6BA-AB70-7069-789B2492EFA3}"/>
              </a:ext>
            </a:extLst>
          </p:cNvPr>
          <p:cNvSpPr>
            <a:spLocks noChangeAspect="1"/>
          </p:cNvSpPr>
          <p:nvPr/>
        </p:nvSpPr>
        <p:spPr>
          <a:xfrm>
            <a:off x="6981005" y="8823160"/>
            <a:ext cx="2362316" cy="135929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66" name="Textfeld 65">
            <a:extLst>
              <a:ext uri="{FF2B5EF4-FFF2-40B4-BE49-F238E27FC236}">
                <a16:creationId xmlns:a16="http://schemas.microsoft.com/office/drawing/2014/main" id="{51773546-0DC8-FEA9-975A-584A77AB3FD6}"/>
              </a:ext>
            </a:extLst>
          </p:cNvPr>
          <p:cNvSpPr txBox="1">
            <a:spLocks noChangeAspect="1"/>
          </p:cNvSpPr>
          <p:nvPr/>
        </p:nvSpPr>
        <p:spPr>
          <a:xfrm>
            <a:off x="6973354" y="8829148"/>
            <a:ext cx="3027160" cy="30632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Subagents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: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fixed-priority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76" name="Rechteck 75">
            <a:extLst>
              <a:ext uri="{FF2B5EF4-FFF2-40B4-BE49-F238E27FC236}">
                <a16:creationId xmlns:a16="http://schemas.microsoft.com/office/drawing/2014/main" id="{B36DB5EE-67C2-B57F-9AE3-9336738F370B}"/>
              </a:ext>
            </a:extLst>
          </p:cNvPr>
          <p:cNvSpPr>
            <a:spLocks noChangeAspect="1"/>
          </p:cNvSpPr>
          <p:nvPr/>
        </p:nvSpPr>
        <p:spPr>
          <a:xfrm>
            <a:off x="10859107" y="8797949"/>
            <a:ext cx="2362316" cy="138860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0" name="Textfeld 79">
            <a:extLst>
              <a:ext uri="{FF2B5EF4-FFF2-40B4-BE49-F238E27FC236}">
                <a16:creationId xmlns:a16="http://schemas.microsoft.com/office/drawing/2014/main" id="{12F28524-41D6-9F5B-0EC7-45ABE63FC438}"/>
              </a:ext>
            </a:extLst>
          </p:cNvPr>
          <p:cNvSpPr txBox="1">
            <a:spLocks noChangeAspect="1"/>
          </p:cNvSpPr>
          <p:nvPr/>
        </p:nvSpPr>
        <p:spPr>
          <a:xfrm>
            <a:off x="10851456" y="8803938"/>
            <a:ext cx="2503167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Subagents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: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round-robin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107" name="Pfeil: nach unten 106">
            <a:extLst>
              <a:ext uri="{FF2B5EF4-FFF2-40B4-BE49-F238E27FC236}">
                <a16:creationId xmlns:a16="http://schemas.microsoft.com/office/drawing/2014/main" id="{00D6EE18-4350-08D7-A0A1-66DED13C25D0}"/>
              </a:ext>
            </a:extLst>
          </p:cNvPr>
          <p:cNvSpPr/>
          <p:nvPr/>
        </p:nvSpPr>
        <p:spPr>
          <a:xfrm>
            <a:off x="9640866" y="3671278"/>
            <a:ext cx="676762" cy="649421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09" name="Pfeil: nach unten 108">
            <a:extLst>
              <a:ext uri="{FF2B5EF4-FFF2-40B4-BE49-F238E27FC236}">
                <a16:creationId xmlns:a16="http://schemas.microsoft.com/office/drawing/2014/main" id="{EE97E136-37BF-1B78-889E-87076E97A393}"/>
              </a:ext>
            </a:extLst>
          </p:cNvPr>
          <p:cNvSpPr/>
          <p:nvPr/>
        </p:nvSpPr>
        <p:spPr>
          <a:xfrm>
            <a:off x="9627801" y="5748286"/>
            <a:ext cx="676762" cy="649421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11" name="Pfeil: nach unten 110">
            <a:extLst>
              <a:ext uri="{FF2B5EF4-FFF2-40B4-BE49-F238E27FC236}">
                <a16:creationId xmlns:a16="http://schemas.microsoft.com/office/drawing/2014/main" id="{C7E7FB25-4F63-7FAC-3E82-39558E077589}"/>
              </a:ext>
            </a:extLst>
          </p:cNvPr>
          <p:cNvSpPr/>
          <p:nvPr/>
        </p:nvSpPr>
        <p:spPr>
          <a:xfrm>
            <a:off x="9614738" y="7929788"/>
            <a:ext cx="676762" cy="649421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12" name="Rechteck 111">
            <a:extLst>
              <a:ext uri="{FF2B5EF4-FFF2-40B4-BE49-F238E27FC236}">
                <a16:creationId xmlns:a16="http://schemas.microsoft.com/office/drawing/2014/main" id="{227A9A95-71B8-68C2-98C8-A286F827CAF0}"/>
              </a:ext>
            </a:extLst>
          </p:cNvPr>
          <p:cNvSpPr>
            <a:spLocks noChangeAspect="1"/>
          </p:cNvSpPr>
          <p:nvPr/>
        </p:nvSpPr>
        <p:spPr>
          <a:xfrm>
            <a:off x="4083192" y="6285729"/>
            <a:ext cx="11923162" cy="4330015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13" name="Textfeld 112">
            <a:extLst>
              <a:ext uri="{FF2B5EF4-FFF2-40B4-BE49-F238E27FC236}">
                <a16:creationId xmlns:a16="http://schemas.microsoft.com/office/drawing/2014/main" id="{1EB58E7E-9C2C-7CA5-879D-D2D611E52258}"/>
              </a:ext>
            </a:extLst>
          </p:cNvPr>
          <p:cNvSpPr txBox="1">
            <a:spLocks noChangeAspect="1"/>
          </p:cNvSpPr>
          <p:nvPr/>
        </p:nvSpPr>
        <p:spPr>
          <a:xfrm>
            <a:off x="4121015" y="6296394"/>
            <a:ext cx="18443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Agent Cluster</a:t>
            </a:r>
          </a:p>
        </p:txBody>
      </p:sp>
      <p:sp>
        <p:nvSpPr>
          <p:cNvPr id="114" name="Textfeld 113">
            <a:extLst>
              <a:ext uri="{FF2B5EF4-FFF2-40B4-BE49-F238E27FC236}">
                <a16:creationId xmlns:a16="http://schemas.microsoft.com/office/drawing/2014/main" id="{4ED40A1F-7A29-435A-B06A-A16479FE42BC}"/>
              </a:ext>
            </a:extLst>
          </p:cNvPr>
          <p:cNvSpPr txBox="1">
            <a:spLocks noChangeAspect="1"/>
          </p:cNvSpPr>
          <p:nvPr/>
        </p:nvSpPr>
        <p:spPr>
          <a:xfrm>
            <a:off x="4652708" y="9322662"/>
            <a:ext cx="18443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Subagent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Cluster</a:t>
            </a:r>
          </a:p>
        </p:txBody>
      </p:sp>
      <p:sp>
        <p:nvSpPr>
          <p:cNvPr id="115" name="Textfeld 114">
            <a:extLst>
              <a:ext uri="{FF2B5EF4-FFF2-40B4-BE49-F238E27FC236}">
                <a16:creationId xmlns:a16="http://schemas.microsoft.com/office/drawing/2014/main" id="{2AE4EB90-DE62-C0E3-A629-88B63C71A316}"/>
              </a:ext>
            </a:extLst>
          </p:cNvPr>
          <p:cNvSpPr txBox="1">
            <a:spLocks noChangeAspect="1"/>
          </p:cNvSpPr>
          <p:nvPr/>
        </p:nvSpPr>
        <p:spPr>
          <a:xfrm>
            <a:off x="4761563" y="7106327"/>
            <a:ext cx="20670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Director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Agent Cluster</a:t>
            </a:r>
          </a:p>
        </p:txBody>
      </p:sp>
      <p:sp>
        <p:nvSpPr>
          <p:cNvPr id="116" name="Textfeld 115">
            <a:extLst>
              <a:ext uri="{FF2B5EF4-FFF2-40B4-BE49-F238E27FC236}">
                <a16:creationId xmlns:a16="http://schemas.microsoft.com/office/drawing/2014/main" id="{71E7A26C-692C-D16C-F808-568E3F8D3ED0}"/>
              </a:ext>
            </a:extLst>
          </p:cNvPr>
          <p:cNvSpPr txBox="1">
            <a:spLocks noChangeAspect="1"/>
          </p:cNvSpPr>
          <p:nvPr/>
        </p:nvSpPr>
        <p:spPr>
          <a:xfrm>
            <a:off x="4760374" y="5042126"/>
            <a:ext cx="18443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Controller Cluster</a:t>
            </a:r>
          </a:p>
        </p:txBody>
      </p:sp>
      <p:sp>
        <p:nvSpPr>
          <p:cNvPr id="117" name="Textfeld 116">
            <a:extLst>
              <a:ext uri="{FF2B5EF4-FFF2-40B4-BE49-F238E27FC236}">
                <a16:creationId xmlns:a16="http://schemas.microsoft.com/office/drawing/2014/main" id="{E6C662D4-44BF-B933-BFF2-48839679E51D}"/>
              </a:ext>
            </a:extLst>
          </p:cNvPr>
          <p:cNvSpPr txBox="1">
            <a:spLocks noChangeAspect="1"/>
          </p:cNvSpPr>
          <p:nvPr/>
        </p:nvSpPr>
        <p:spPr>
          <a:xfrm>
            <a:off x="4642558" y="2852408"/>
            <a:ext cx="18443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JOC Cockpit Cluster</a:t>
            </a:r>
          </a:p>
        </p:txBody>
      </p:sp>
      <p:sp>
        <p:nvSpPr>
          <p:cNvPr id="2" name="Foliennummernplatzhalter 5">
            <a:extLst>
              <a:ext uri="{FF2B5EF4-FFF2-40B4-BE49-F238E27FC236}">
                <a16:creationId xmlns:a16="http://schemas.microsoft.com/office/drawing/2014/main" id="{276BA0F3-8392-CF6C-F6C4-0F4F88AE8A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92610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773647" cy="8001000"/>
          </a:xfrm>
        </p:spPr>
        <p:txBody>
          <a:bodyPr/>
          <a:lstStyle/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dirty="0"/>
              <a:t> </a:t>
            </a:r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Cluster Architecture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Cluster </a:t>
            </a:r>
            <a:r>
              <a:rPr lang="de-DE" dirty="0" err="1"/>
              <a:t>Characteristics</a:t>
            </a:r>
            <a:endParaRPr lang="en-US" dirty="0"/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36" name="Inhaltsplatzhalter 32">
            <a:extLst>
              <a:ext uri="{FF2B5EF4-FFF2-40B4-BE49-F238E27FC236}">
                <a16:creationId xmlns:a16="http://schemas.microsoft.com/office/drawing/2014/main" id="{F85CFB6B-1DF1-6CEC-8CCD-2A5AC4C157CE}"/>
              </a:ext>
            </a:extLst>
          </p:cNvPr>
          <p:cNvSpPr txBox="1">
            <a:spLocks/>
          </p:cNvSpPr>
          <p:nvPr/>
        </p:nvSpPr>
        <p:spPr>
          <a:xfrm>
            <a:off x="3910929" y="6515100"/>
            <a:ext cx="11626251" cy="1452098"/>
          </a:xfrm>
          <a:prstGeom prst="rect">
            <a:avLst/>
          </a:prstGeom>
        </p:spPr>
        <p:txBody>
          <a:bodyPr lIns="0" tIns="0" rIns="0" bIns="0"/>
          <a:lstStyle>
            <a:lvl1pPr marL="342843" indent="-342843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Font typeface="Wingdings" pitchFamily="2" charset="2"/>
              <a:buChar char="§"/>
              <a:defRPr sz="32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1pPr>
            <a:lvl2pPr marL="558707" indent="-279353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44444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2pPr>
            <a:lvl3pPr marL="838060" indent="-228561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FA4DD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3pPr>
            <a:lvl4pPr marL="1117414" indent="-228561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44444"/>
              </a:buClr>
              <a:buFont typeface="Wingdings" pitchFamily="2" charset="2"/>
              <a:buChar char="§"/>
              <a:defRPr sz="23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4pPr>
            <a:lvl5pPr marL="1396767" indent="-228561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4"/>
              </a:buClr>
              <a:buFont typeface="Wingdings" pitchFamily="2" charset="2"/>
              <a:buChar char="§"/>
              <a:defRPr sz="23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5pPr>
            <a:lvl6pPr marL="2514179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303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426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550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de-DE" sz="1700" b="1" dirty="0" err="1"/>
              <a:t>Director</a:t>
            </a:r>
            <a:r>
              <a:rPr lang="de-DE" sz="1700" b="1" dirty="0"/>
              <a:t> Agent Cluster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The </a:t>
            </a:r>
            <a:r>
              <a:rPr lang="de-DE" sz="1700" dirty="0" err="1"/>
              <a:t>Director</a:t>
            </a:r>
            <a:r>
              <a:rPr lang="de-DE" sz="1700" dirty="0"/>
              <a:t> Agent </a:t>
            </a:r>
            <a:r>
              <a:rPr lang="de-DE" sz="1700" dirty="0" err="1"/>
              <a:t>implements</a:t>
            </a:r>
            <a:r>
              <a:rPr lang="de-DE" sz="1700" dirty="0"/>
              <a:t> a </a:t>
            </a:r>
            <a:r>
              <a:rPr lang="de-DE" sz="1700" dirty="0" err="1"/>
              <a:t>witness-based</a:t>
            </a:r>
            <a:r>
              <a:rPr lang="de-DE" sz="1700" dirty="0"/>
              <a:t> </a:t>
            </a:r>
            <a:r>
              <a:rPr lang="de-DE" sz="1700" dirty="0" err="1"/>
              <a:t>cluster</a:t>
            </a:r>
            <a:r>
              <a:rPr lang="de-DE" sz="1700" dirty="0"/>
              <a:t>. The Controller </a:t>
            </a:r>
            <a:r>
              <a:rPr lang="de-DE" sz="1700" dirty="0" err="1"/>
              <a:t>takes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role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witness</a:t>
            </a:r>
            <a:r>
              <a:rPr lang="de-DE" sz="1700" dirty="0"/>
              <a:t>, aka Cluster Watch. </a:t>
            </a:r>
            <a:r>
              <a:rPr lang="de-DE" sz="1700" dirty="0" err="1"/>
              <a:t>When</a:t>
            </a:r>
            <a:r>
              <a:rPr lang="de-DE" sz="1700" dirty="0"/>
              <a:t> Controller </a:t>
            </a:r>
            <a:r>
              <a:rPr lang="de-DE" sz="1700" dirty="0" err="1"/>
              <a:t>instances</a:t>
            </a:r>
            <a:r>
              <a:rPr lang="de-DE" sz="1700" dirty="0"/>
              <a:t> fail-</a:t>
            </a:r>
            <a:r>
              <a:rPr lang="de-DE" sz="1700" dirty="0" err="1"/>
              <a:t>over</a:t>
            </a:r>
            <a:r>
              <a:rPr lang="de-DE" sz="1700" dirty="0"/>
              <a:t> </a:t>
            </a:r>
            <a:r>
              <a:rPr lang="de-DE" sz="1700" dirty="0" err="1"/>
              <a:t>or</a:t>
            </a:r>
            <a:r>
              <a:rPr lang="de-DE" sz="1700" dirty="0"/>
              <a:t> switch-</a:t>
            </a:r>
            <a:r>
              <a:rPr lang="de-DE" sz="1700" dirty="0" err="1"/>
              <a:t>over</a:t>
            </a:r>
            <a:r>
              <a:rPr lang="de-DE" sz="1700" dirty="0"/>
              <a:t>, </a:t>
            </a:r>
            <a:r>
              <a:rPr lang="de-DE" sz="1700" dirty="0" err="1"/>
              <a:t>the</a:t>
            </a:r>
            <a:r>
              <a:rPr lang="de-DE" sz="1700" dirty="0"/>
              <a:t> Cluster Watch will fail-</a:t>
            </a:r>
            <a:r>
              <a:rPr lang="de-DE" sz="1700" dirty="0" err="1"/>
              <a:t>over</a:t>
            </a:r>
            <a:r>
              <a:rPr lang="de-DE" sz="1700" dirty="0"/>
              <a:t> </a:t>
            </a:r>
            <a:r>
              <a:rPr lang="de-DE" sz="1700" dirty="0" err="1"/>
              <a:t>or</a:t>
            </a:r>
            <a:r>
              <a:rPr lang="de-DE" sz="1700" dirty="0"/>
              <a:t> switch-</a:t>
            </a:r>
            <a:r>
              <a:rPr lang="de-DE" sz="1700" dirty="0" err="1"/>
              <a:t>over</a:t>
            </a:r>
            <a:r>
              <a:rPr lang="de-DE" sz="1700" dirty="0"/>
              <a:t>.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For fail-</a:t>
            </a:r>
            <a:r>
              <a:rPr lang="de-DE" sz="1700" dirty="0" err="1"/>
              <a:t>over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Active</a:t>
            </a:r>
            <a:r>
              <a:rPr lang="de-DE" sz="1700" dirty="0"/>
              <a:t> Cluster Watch and Standby </a:t>
            </a:r>
            <a:r>
              <a:rPr lang="de-DE" sz="1700" dirty="0" err="1"/>
              <a:t>Director</a:t>
            </a:r>
            <a:r>
              <a:rPr lang="de-DE" sz="1700" dirty="0"/>
              <a:t> Agent </a:t>
            </a:r>
            <a:r>
              <a:rPr lang="de-DE" sz="1700" dirty="0" err="1"/>
              <a:t>instances</a:t>
            </a:r>
            <a:r>
              <a:rPr lang="de-DE" sz="1700" dirty="0"/>
              <a:t> </a:t>
            </a:r>
            <a:r>
              <a:rPr lang="de-DE" sz="1700" dirty="0" err="1"/>
              <a:t>must</a:t>
            </a:r>
            <a:r>
              <a:rPr lang="de-DE" sz="1700" dirty="0"/>
              <a:t> </a:t>
            </a:r>
            <a:r>
              <a:rPr lang="de-DE" sz="1700" dirty="0" err="1"/>
              <a:t>agree</a:t>
            </a:r>
            <a:r>
              <a:rPr lang="de-DE" sz="1700" dirty="0"/>
              <a:t>.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For switch-</a:t>
            </a:r>
            <a:r>
              <a:rPr lang="de-DE" sz="1700" dirty="0" err="1"/>
              <a:t>over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Active</a:t>
            </a:r>
            <a:r>
              <a:rPr lang="de-DE" sz="1700" dirty="0"/>
              <a:t> Cluster Watch and </a:t>
            </a:r>
            <a:r>
              <a:rPr lang="de-DE" sz="1700" dirty="0" err="1"/>
              <a:t>both</a:t>
            </a:r>
            <a:r>
              <a:rPr lang="de-DE" sz="1700" dirty="0"/>
              <a:t> </a:t>
            </a:r>
            <a:r>
              <a:rPr lang="de-DE" sz="1700" dirty="0" err="1"/>
              <a:t>Active</a:t>
            </a:r>
            <a:r>
              <a:rPr lang="de-DE" sz="1700" dirty="0"/>
              <a:t> &amp; Standby </a:t>
            </a:r>
            <a:r>
              <a:rPr lang="de-DE" sz="1700" dirty="0" err="1"/>
              <a:t>Director</a:t>
            </a:r>
            <a:r>
              <a:rPr lang="de-DE" sz="1700" dirty="0"/>
              <a:t> Agent </a:t>
            </a:r>
            <a:r>
              <a:rPr lang="de-DE" sz="1700" dirty="0" err="1"/>
              <a:t>instances</a:t>
            </a:r>
            <a:r>
              <a:rPr lang="de-DE" sz="1700" dirty="0"/>
              <a:t> </a:t>
            </a:r>
            <a:r>
              <a:rPr lang="de-DE" sz="1700" dirty="0" err="1"/>
              <a:t>must</a:t>
            </a:r>
            <a:r>
              <a:rPr lang="de-DE" sz="1700" dirty="0"/>
              <a:t> </a:t>
            </a:r>
            <a:r>
              <a:rPr lang="de-DE" sz="1700" dirty="0" err="1"/>
              <a:t>agree</a:t>
            </a:r>
            <a:r>
              <a:rPr lang="de-DE" sz="1700" dirty="0"/>
              <a:t>.</a:t>
            </a:r>
          </a:p>
        </p:txBody>
      </p:sp>
      <p:sp>
        <p:nvSpPr>
          <p:cNvPr id="39" name="Inhaltsplatzhalter 32">
            <a:extLst>
              <a:ext uri="{FF2B5EF4-FFF2-40B4-BE49-F238E27FC236}">
                <a16:creationId xmlns:a16="http://schemas.microsoft.com/office/drawing/2014/main" id="{C8A8FFE7-29DC-EAAD-C038-DCC12E10881A}"/>
              </a:ext>
            </a:extLst>
          </p:cNvPr>
          <p:cNvSpPr txBox="1">
            <a:spLocks/>
          </p:cNvSpPr>
          <p:nvPr/>
        </p:nvSpPr>
        <p:spPr>
          <a:xfrm>
            <a:off x="3910929" y="2400300"/>
            <a:ext cx="11626251" cy="1452098"/>
          </a:xfrm>
          <a:prstGeom prst="rect">
            <a:avLst/>
          </a:prstGeom>
        </p:spPr>
        <p:txBody>
          <a:bodyPr lIns="0" tIns="0" rIns="0" bIns="0"/>
          <a:lstStyle>
            <a:lvl1pPr marL="342843" indent="-342843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Font typeface="Wingdings" pitchFamily="2" charset="2"/>
              <a:buChar char="§"/>
              <a:defRPr sz="32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1pPr>
            <a:lvl2pPr marL="558707" indent="-279353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44444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2pPr>
            <a:lvl3pPr marL="838060" indent="-228561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FA4DD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3pPr>
            <a:lvl4pPr marL="1117414" indent="-228561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44444"/>
              </a:buClr>
              <a:buFont typeface="Wingdings" pitchFamily="2" charset="2"/>
              <a:buChar char="§"/>
              <a:defRPr sz="23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4pPr>
            <a:lvl5pPr marL="1396767" indent="-228561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4"/>
              </a:buClr>
              <a:buFont typeface="Wingdings" pitchFamily="2" charset="2"/>
              <a:buChar char="§"/>
              <a:defRPr sz="23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5pPr>
            <a:lvl6pPr marL="2514179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303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426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550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de-DE" sz="1700" b="1" dirty="0"/>
              <a:t>JOC Cockpit Cluster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JOC Cockpit </a:t>
            </a:r>
            <a:r>
              <a:rPr lang="de-DE" sz="1700" dirty="0" err="1"/>
              <a:t>instances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an </a:t>
            </a:r>
            <a:r>
              <a:rPr lang="de-DE" sz="1700" dirty="0" err="1"/>
              <a:t>active</a:t>
            </a:r>
            <a:r>
              <a:rPr lang="de-DE" sz="1700" dirty="0"/>
              <a:t>-passive </a:t>
            </a:r>
            <a:r>
              <a:rPr lang="de-DE" sz="1700" dirty="0" err="1"/>
              <a:t>cluster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an </a:t>
            </a:r>
            <a:r>
              <a:rPr lang="de-DE" sz="1700" dirty="0" err="1"/>
              <a:t>arbitrary</a:t>
            </a:r>
            <a:r>
              <a:rPr lang="de-DE" sz="1700" dirty="0"/>
              <a:t> </a:t>
            </a:r>
            <a:r>
              <a:rPr lang="de-DE" sz="1700" dirty="0" err="1"/>
              <a:t>number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nodes</a:t>
            </a:r>
            <a:r>
              <a:rPr lang="de-DE" sz="1700" dirty="0"/>
              <a:t> </a:t>
            </a:r>
            <a:r>
              <a:rPr lang="de-DE" sz="1700" dirty="0" err="1"/>
              <a:t>that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synchronized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database</a:t>
            </a:r>
            <a:r>
              <a:rPr lang="de-DE" sz="1700" dirty="0"/>
              <a:t>.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Fail-</a:t>
            </a:r>
            <a:r>
              <a:rPr lang="de-DE" sz="1700" dirty="0" err="1"/>
              <a:t>over</a:t>
            </a:r>
            <a:r>
              <a:rPr lang="de-DE" sz="1700" dirty="0"/>
              <a:t> </a:t>
            </a:r>
            <a:r>
              <a:rPr lang="de-DE" sz="1700" dirty="0" err="1"/>
              <a:t>occurs</a:t>
            </a:r>
            <a:r>
              <a:rPr lang="de-DE" sz="1700" dirty="0"/>
              <a:t> </a:t>
            </a:r>
            <a:r>
              <a:rPr lang="de-DE" sz="1700" dirty="0" err="1"/>
              <a:t>when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Active</a:t>
            </a:r>
            <a:r>
              <a:rPr lang="de-DE" sz="1700" dirty="0"/>
              <a:t> JOC Cockpit </a:t>
            </a:r>
            <a:r>
              <a:rPr lang="de-DE" sz="1700" dirty="0" err="1"/>
              <a:t>is</a:t>
            </a:r>
            <a:r>
              <a:rPr lang="de-DE" sz="1700" dirty="0"/>
              <a:t> down. </a:t>
            </a:r>
            <a:r>
              <a:rPr lang="de-DE" sz="1700" dirty="0" err="1"/>
              <a:t>One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Standby JOC Cockpit </a:t>
            </a:r>
            <a:r>
              <a:rPr lang="de-DE" sz="1700" dirty="0" err="1"/>
              <a:t>instances</a:t>
            </a:r>
            <a:r>
              <a:rPr lang="de-DE" sz="1700" dirty="0"/>
              <a:t> will </a:t>
            </a:r>
            <a:r>
              <a:rPr lang="de-DE" sz="1700" dirty="0" err="1"/>
              <a:t>become</a:t>
            </a:r>
            <a:r>
              <a:rPr lang="de-DE" sz="1700" dirty="0"/>
              <a:t> </a:t>
            </a:r>
            <a:r>
              <a:rPr lang="de-DE" sz="1700" dirty="0" err="1"/>
              <a:t>active</a:t>
            </a:r>
            <a:r>
              <a:rPr lang="de-DE" sz="1700" dirty="0"/>
              <a:t>. 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For switch-</a:t>
            </a:r>
            <a:r>
              <a:rPr lang="de-DE" sz="1700" dirty="0" err="1"/>
              <a:t>over</a:t>
            </a:r>
            <a:r>
              <a:rPr lang="de-DE" sz="1700" dirty="0"/>
              <a:t> </a:t>
            </a:r>
            <a:r>
              <a:rPr lang="de-DE" sz="1700" dirty="0" err="1"/>
              <a:t>users</a:t>
            </a:r>
            <a:r>
              <a:rPr lang="de-DE" sz="1700" dirty="0"/>
              <a:t> </a:t>
            </a:r>
            <a:r>
              <a:rPr lang="de-DE" sz="1700" dirty="0" err="1"/>
              <a:t>select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Standby JOC Cockpit </a:t>
            </a:r>
            <a:r>
              <a:rPr lang="de-DE" sz="1700" dirty="0" err="1"/>
              <a:t>instance</a:t>
            </a:r>
            <a:r>
              <a:rPr lang="de-DE" sz="1700" dirty="0"/>
              <a:t> </a:t>
            </a:r>
            <a:r>
              <a:rPr lang="de-DE" sz="1700" dirty="0" err="1"/>
              <a:t>that</a:t>
            </a:r>
            <a:r>
              <a:rPr lang="de-DE" sz="1700" dirty="0"/>
              <a:t> </a:t>
            </a:r>
            <a:r>
              <a:rPr lang="de-DE" sz="1700" dirty="0" err="1"/>
              <a:t>should</a:t>
            </a:r>
            <a:r>
              <a:rPr lang="de-DE" sz="1700" dirty="0"/>
              <a:t> </a:t>
            </a:r>
            <a:r>
              <a:rPr lang="de-DE" sz="1700" dirty="0" err="1"/>
              <a:t>become</a:t>
            </a:r>
            <a:r>
              <a:rPr lang="de-DE" sz="1700" dirty="0"/>
              <a:t> </a:t>
            </a:r>
            <a:r>
              <a:rPr lang="de-DE" sz="1700" dirty="0" err="1"/>
              <a:t>active</a:t>
            </a:r>
            <a:r>
              <a:rPr lang="de-DE" sz="1700" dirty="0"/>
              <a:t>.</a:t>
            </a:r>
          </a:p>
        </p:txBody>
      </p:sp>
      <p:sp>
        <p:nvSpPr>
          <p:cNvPr id="40" name="Inhaltsplatzhalter 32">
            <a:extLst>
              <a:ext uri="{FF2B5EF4-FFF2-40B4-BE49-F238E27FC236}">
                <a16:creationId xmlns:a16="http://schemas.microsoft.com/office/drawing/2014/main" id="{FF756BE0-88C1-1AF8-2C44-DE2A0C373893}"/>
              </a:ext>
            </a:extLst>
          </p:cNvPr>
          <p:cNvSpPr txBox="1">
            <a:spLocks/>
          </p:cNvSpPr>
          <p:nvPr/>
        </p:nvSpPr>
        <p:spPr>
          <a:xfrm>
            <a:off x="3910929" y="4301978"/>
            <a:ext cx="10948071" cy="1763542"/>
          </a:xfrm>
          <a:prstGeom prst="rect">
            <a:avLst/>
          </a:prstGeom>
        </p:spPr>
        <p:txBody>
          <a:bodyPr lIns="0" tIns="0" rIns="0" bIns="0"/>
          <a:lstStyle>
            <a:lvl1pPr marL="342843" indent="-342843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Font typeface="Wingdings" pitchFamily="2" charset="2"/>
              <a:buChar char="§"/>
              <a:defRPr sz="32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1pPr>
            <a:lvl2pPr marL="558707" indent="-279353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44444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2pPr>
            <a:lvl3pPr marL="838060" indent="-228561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FA4DD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3pPr>
            <a:lvl4pPr marL="1117414" indent="-228561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44444"/>
              </a:buClr>
              <a:buFont typeface="Wingdings" pitchFamily="2" charset="2"/>
              <a:buChar char="§"/>
              <a:defRPr sz="23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4pPr>
            <a:lvl5pPr marL="1396767" indent="-228561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4"/>
              </a:buClr>
              <a:buFont typeface="Wingdings" pitchFamily="2" charset="2"/>
              <a:buChar char="§"/>
              <a:defRPr sz="23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5pPr>
            <a:lvl6pPr marL="2514179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303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426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550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de-DE" sz="1700" b="1" dirty="0"/>
              <a:t>Controller Cluster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The Controller </a:t>
            </a:r>
            <a:r>
              <a:rPr lang="de-DE" sz="1700" dirty="0" err="1"/>
              <a:t>implements</a:t>
            </a:r>
            <a:r>
              <a:rPr lang="de-DE" sz="1700" dirty="0"/>
              <a:t> a </a:t>
            </a:r>
            <a:r>
              <a:rPr lang="de-DE" sz="1700" dirty="0" err="1"/>
              <a:t>witness-based</a:t>
            </a:r>
            <a:r>
              <a:rPr lang="de-DE" sz="1700" dirty="0"/>
              <a:t> </a:t>
            </a:r>
            <a:r>
              <a:rPr lang="de-DE" sz="1700" dirty="0" err="1"/>
              <a:t>cluster</a:t>
            </a:r>
            <a:r>
              <a:rPr lang="de-DE" sz="1700" dirty="0"/>
              <a:t>. JOC Cockpit </a:t>
            </a:r>
            <a:r>
              <a:rPr lang="de-DE" sz="1700" dirty="0" err="1"/>
              <a:t>takes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role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witness</a:t>
            </a:r>
            <a:r>
              <a:rPr lang="de-DE" sz="1700" dirty="0"/>
              <a:t>, aka Cluster Watch. </a:t>
            </a:r>
            <a:r>
              <a:rPr lang="de-DE" sz="1700" dirty="0" err="1"/>
              <a:t>When</a:t>
            </a:r>
            <a:r>
              <a:rPr lang="de-DE" sz="1700" dirty="0"/>
              <a:t> JOC Cockpit </a:t>
            </a:r>
            <a:r>
              <a:rPr lang="de-DE" sz="1700" dirty="0" err="1"/>
              <a:t>instances</a:t>
            </a:r>
            <a:r>
              <a:rPr lang="de-DE" sz="1700" dirty="0"/>
              <a:t> fail-</a:t>
            </a:r>
            <a:r>
              <a:rPr lang="de-DE" sz="1700" dirty="0" err="1"/>
              <a:t>over</a:t>
            </a:r>
            <a:r>
              <a:rPr lang="de-DE" sz="1700" dirty="0"/>
              <a:t> </a:t>
            </a:r>
            <a:r>
              <a:rPr lang="de-DE" sz="1700" dirty="0" err="1"/>
              <a:t>or</a:t>
            </a:r>
            <a:r>
              <a:rPr lang="de-DE" sz="1700" dirty="0"/>
              <a:t> switch-</a:t>
            </a:r>
            <a:r>
              <a:rPr lang="de-DE" sz="1700" dirty="0" err="1"/>
              <a:t>over</a:t>
            </a:r>
            <a:r>
              <a:rPr lang="de-DE" sz="1700" dirty="0"/>
              <a:t>, </a:t>
            </a:r>
            <a:r>
              <a:rPr lang="de-DE" sz="1700" dirty="0" err="1"/>
              <a:t>the</a:t>
            </a:r>
            <a:r>
              <a:rPr lang="de-DE" sz="1700" dirty="0"/>
              <a:t> Cluster Watch will fail-</a:t>
            </a:r>
            <a:r>
              <a:rPr lang="de-DE" sz="1700" dirty="0" err="1"/>
              <a:t>over</a:t>
            </a:r>
            <a:r>
              <a:rPr lang="de-DE" sz="1700" dirty="0"/>
              <a:t> </a:t>
            </a:r>
            <a:r>
              <a:rPr lang="de-DE" sz="1700" dirty="0" err="1"/>
              <a:t>or</a:t>
            </a:r>
            <a:r>
              <a:rPr lang="de-DE" sz="1700" dirty="0"/>
              <a:t> switch-</a:t>
            </a:r>
            <a:r>
              <a:rPr lang="de-DE" sz="1700" dirty="0" err="1"/>
              <a:t>over</a:t>
            </a:r>
            <a:r>
              <a:rPr lang="de-DE" sz="1700" dirty="0"/>
              <a:t>.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Controller </a:t>
            </a:r>
            <a:r>
              <a:rPr lang="de-DE" sz="1700" dirty="0" err="1"/>
              <a:t>instances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an </a:t>
            </a:r>
            <a:r>
              <a:rPr lang="de-DE" sz="1700" dirty="0" err="1"/>
              <a:t>active</a:t>
            </a:r>
            <a:r>
              <a:rPr lang="de-DE" sz="1700" dirty="0"/>
              <a:t>-passive </a:t>
            </a:r>
            <a:r>
              <a:rPr lang="de-DE" sz="1700" dirty="0" err="1"/>
              <a:t>cluster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two</a:t>
            </a:r>
            <a:r>
              <a:rPr lang="de-DE" sz="1700" dirty="0"/>
              <a:t> </a:t>
            </a:r>
            <a:r>
              <a:rPr lang="de-DE" sz="1700" dirty="0" err="1"/>
              <a:t>nodes</a:t>
            </a:r>
            <a:r>
              <a:rPr lang="de-DE" sz="1700" dirty="0"/>
              <a:t>.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For fail-</a:t>
            </a:r>
            <a:r>
              <a:rPr lang="de-DE" sz="1700" dirty="0" err="1"/>
              <a:t>over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Active</a:t>
            </a:r>
            <a:r>
              <a:rPr lang="de-DE" sz="1700" dirty="0"/>
              <a:t> Cluster Watch and Standby Controller </a:t>
            </a:r>
            <a:r>
              <a:rPr lang="de-DE" sz="1700" dirty="0" err="1"/>
              <a:t>instance</a:t>
            </a:r>
            <a:r>
              <a:rPr lang="de-DE" sz="1700" dirty="0"/>
              <a:t> </a:t>
            </a:r>
            <a:r>
              <a:rPr lang="de-DE" sz="1700" dirty="0" err="1"/>
              <a:t>must</a:t>
            </a:r>
            <a:r>
              <a:rPr lang="de-DE" sz="1700" dirty="0"/>
              <a:t> </a:t>
            </a:r>
            <a:r>
              <a:rPr lang="de-DE" sz="1700" dirty="0" err="1"/>
              <a:t>agree</a:t>
            </a:r>
            <a:r>
              <a:rPr lang="de-DE" sz="1700" dirty="0"/>
              <a:t>.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For switch-</a:t>
            </a:r>
            <a:r>
              <a:rPr lang="de-DE" sz="1700" dirty="0" err="1"/>
              <a:t>over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Active</a:t>
            </a:r>
            <a:r>
              <a:rPr lang="de-DE" sz="1700" dirty="0"/>
              <a:t> Cluster Watch and </a:t>
            </a:r>
            <a:r>
              <a:rPr lang="de-DE" sz="1700" dirty="0" err="1"/>
              <a:t>both</a:t>
            </a:r>
            <a:r>
              <a:rPr lang="de-DE" sz="1700" dirty="0"/>
              <a:t> </a:t>
            </a:r>
            <a:r>
              <a:rPr lang="de-DE" sz="1700" dirty="0" err="1"/>
              <a:t>Active</a:t>
            </a:r>
            <a:r>
              <a:rPr lang="de-DE" sz="1700" dirty="0"/>
              <a:t> &amp; Standby Controller </a:t>
            </a:r>
            <a:r>
              <a:rPr lang="de-DE" sz="1700" dirty="0" err="1"/>
              <a:t>instances</a:t>
            </a:r>
            <a:r>
              <a:rPr lang="de-DE" sz="1700" dirty="0"/>
              <a:t> </a:t>
            </a:r>
            <a:r>
              <a:rPr lang="de-DE" sz="1700" dirty="0" err="1"/>
              <a:t>must</a:t>
            </a:r>
            <a:r>
              <a:rPr lang="de-DE" sz="1700" dirty="0"/>
              <a:t> </a:t>
            </a:r>
            <a:r>
              <a:rPr lang="de-DE" sz="1700" dirty="0" err="1"/>
              <a:t>agree</a:t>
            </a:r>
            <a:r>
              <a:rPr lang="de-DE" sz="1700" dirty="0"/>
              <a:t>.</a:t>
            </a:r>
          </a:p>
        </p:txBody>
      </p:sp>
      <p:sp>
        <p:nvSpPr>
          <p:cNvPr id="41" name="Inhaltsplatzhalter 32">
            <a:extLst>
              <a:ext uri="{FF2B5EF4-FFF2-40B4-BE49-F238E27FC236}">
                <a16:creationId xmlns:a16="http://schemas.microsoft.com/office/drawing/2014/main" id="{85D658F7-6B38-9BF9-B832-DF848EE505ED}"/>
              </a:ext>
            </a:extLst>
          </p:cNvPr>
          <p:cNvSpPr txBox="1">
            <a:spLocks/>
          </p:cNvSpPr>
          <p:nvPr/>
        </p:nvSpPr>
        <p:spPr>
          <a:xfrm>
            <a:off x="3910928" y="8482160"/>
            <a:ext cx="11626251" cy="1452098"/>
          </a:xfrm>
          <a:prstGeom prst="rect">
            <a:avLst/>
          </a:prstGeom>
        </p:spPr>
        <p:txBody>
          <a:bodyPr lIns="0" tIns="0" rIns="0" bIns="0"/>
          <a:lstStyle>
            <a:lvl1pPr marL="342843" indent="-342843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Font typeface="Wingdings" pitchFamily="2" charset="2"/>
              <a:buChar char="§"/>
              <a:defRPr sz="32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1pPr>
            <a:lvl2pPr marL="558707" indent="-279353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44444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2pPr>
            <a:lvl3pPr marL="838060" indent="-228561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FA4DD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3pPr>
            <a:lvl4pPr marL="1117414" indent="-228561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44444"/>
              </a:buClr>
              <a:buFont typeface="Wingdings" pitchFamily="2" charset="2"/>
              <a:buChar char="§"/>
              <a:defRPr sz="23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4pPr>
            <a:lvl5pPr marL="1396767" indent="-228561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4"/>
              </a:buClr>
              <a:buFont typeface="Wingdings" pitchFamily="2" charset="2"/>
              <a:buChar char="§"/>
              <a:defRPr sz="23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5pPr>
            <a:lvl6pPr marL="2514179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303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426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550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de-DE" sz="1700" b="1" dirty="0" err="1"/>
              <a:t>Subagent</a:t>
            </a:r>
            <a:r>
              <a:rPr lang="de-DE" sz="1700" b="1" dirty="0"/>
              <a:t> Cluster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Director</a:t>
            </a:r>
            <a:r>
              <a:rPr lang="de-DE" sz="1700" dirty="0"/>
              <a:t> </a:t>
            </a: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implement</a:t>
            </a:r>
            <a:r>
              <a:rPr lang="de-DE" sz="1700" dirty="0"/>
              <a:t> </a:t>
            </a:r>
            <a:r>
              <a:rPr lang="de-DE" sz="1700" dirty="0" err="1"/>
              <a:t>logical</a:t>
            </a:r>
            <a:r>
              <a:rPr lang="de-DE" sz="1700" dirty="0"/>
              <a:t> </a:t>
            </a:r>
            <a:r>
              <a:rPr lang="de-DE" sz="1700" dirty="0" err="1"/>
              <a:t>clusters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active</a:t>
            </a:r>
            <a:r>
              <a:rPr lang="de-DE" sz="1700" dirty="0"/>
              <a:t>-passive and </a:t>
            </a:r>
            <a:r>
              <a:rPr lang="de-DE" sz="1700" dirty="0" err="1"/>
              <a:t>active-active</a:t>
            </a:r>
            <a:r>
              <a:rPr lang="de-DE" sz="1700" dirty="0"/>
              <a:t> </a:t>
            </a:r>
            <a:r>
              <a:rPr lang="de-DE" sz="1700" dirty="0" err="1"/>
              <a:t>operation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any</a:t>
            </a:r>
            <a:r>
              <a:rPr lang="de-DE" sz="1700" dirty="0"/>
              <a:t> </a:t>
            </a:r>
            <a:r>
              <a:rPr lang="de-DE" sz="1700" dirty="0" err="1"/>
              <a:t>number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Subagents</a:t>
            </a:r>
            <a:r>
              <a:rPr lang="de-DE" sz="1700" dirty="0"/>
              <a:t>.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Any </a:t>
            </a:r>
            <a:r>
              <a:rPr lang="de-DE" sz="1700" dirty="0" err="1"/>
              <a:t>number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Subagent</a:t>
            </a:r>
            <a:r>
              <a:rPr lang="de-DE" sz="1700" dirty="0"/>
              <a:t> Clusters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specified</a:t>
            </a:r>
            <a:r>
              <a:rPr lang="de-DE" sz="1700" dirty="0"/>
              <a:t> </a:t>
            </a:r>
            <a:r>
              <a:rPr lang="de-DE" sz="1700" dirty="0" err="1"/>
              <a:t>reusing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same </a:t>
            </a:r>
            <a:r>
              <a:rPr lang="de-DE" sz="1700" dirty="0" err="1"/>
              <a:t>Subagents</a:t>
            </a:r>
            <a:r>
              <a:rPr lang="de-DE" sz="1700" dirty="0"/>
              <a:t> in different </a:t>
            </a:r>
            <a:r>
              <a:rPr lang="de-DE" sz="1700" dirty="0" err="1"/>
              <a:t>Subagent</a:t>
            </a:r>
            <a:r>
              <a:rPr lang="de-DE" sz="1700" dirty="0"/>
              <a:t> Clusters.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For fail-</a:t>
            </a:r>
            <a:r>
              <a:rPr lang="de-DE" sz="1700" dirty="0" err="1"/>
              <a:t>over</a:t>
            </a:r>
            <a:r>
              <a:rPr lang="de-DE" sz="1700" dirty="0"/>
              <a:t> </a:t>
            </a:r>
            <a:r>
              <a:rPr lang="de-DE" sz="1700" dirty="0" err="1"/>
              <a:t>operations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Active</a:t>
            </a:r>
            <a:r>
              <a:rPr lang="de-DE" sz="1700" dirty="0"/>
              <a:t> </a:t>
            </a:r>
            <a:r>
              <a:rPr lang="de-DE" sz="1700" dirty="0" err="1"/>
              <a:t>Director</a:t>
            </a:r>
            <a:r>
              <a:rPr lang="de-DE" sz="1700" dirty="0"/>
              <a:t> Agent will </a:t>
            </a:r>
            <a:r>
              <a:rPr lang="de-DE" sz="1700" dirty="0" err="1"/>
              <a:t>select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next</a:t>
            </a:r>
            <a:r>
              <a:rPr lang="de-DE" sz="1700" dirty="0"/>
              <a:t> </a:t>
            </a:r>
            <a:r>
              <a:rPr lang="de-DE" sz="1700" dirty="0" err="1"/>
              <a:t>available</a:t>
            </a:r>
            <a:r>
              <a:rPr lang="de-DE" sz="1700" dirty="0"/>
              <a:t> </a:t>
            </a:r>
            <a:r>
              <a:rPr lang="de-DE" sz="1700" dirty="0" err="1"/>
              <a:t>Subagent</a:t>
            </a:r>
            <a:r>
              <a:rPr lang="de-DE" sz="1700" dirty="0"/>
              <a:t> in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Subagent</a:t>
            </a:r>
            <a:r>
              <a:rPr lang="de-DE" sz="1700" dirty="0"/>
              <a:t> Cluster.</a:t>
            </a:r>
          </a:p>
        </p:txBody>
      </p:sp>
    </p:spTree>
    <p:extLst>
      <p:ext uri="{BB962C8B-B14F-4D97-AF65-F5344CB8AC3E}">
        <p14:creationId xmlns:p14="http://schemas.microsoft.com/office/powerpoint/2010/main" val="259021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3037908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 err="1"/>
              <a:t>Roles</a:t>
            </a:r>
            <a:endParaRPr lang="de-DE" sz="1700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The </a:t>
            </a:r>
            <a:r>
              <a:rPr lang="de-DE" sz="1700" dirty="0" err="1"/>
              <a:t>Active</a:t>
            </a:r>
            <a:r>
              <a:rPr lang="de-DE" sz="1700" dirty="0"/>
              <a:t> JOC Cockpit </a:t>
            </a:r>
            <a:r>
              <a:rPr lang="de-DE" sz="1700" dirty="0" err="1"/>
              <a:t>takes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role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Cluster Watch 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Active</a:t>
            </a:r>
            <a:r>
              <a:rPr lang="de-DE" sz="1700" dirty="0"/>
              <a:t> and Standby Controller </a:t>
            </a:r>
            <a:r>
              <a:rPr lang="de-DE" sz="1700" dirty="0" err="1"/>
              <a:t>instances</a:t>
            </a:r>
            <a:r>
              <a:rPr lang="de-DE" sz="1700" dirty="0"/>
              <a:t> </a:t>
            </a:r>
            <a:r>
              <a:rPr lang="de-DE" sz="1700" dirty="0" err="1"/>
              <a:t>can</a:t>
            </a:r>
            <a:r>
              <a:rPr lang="de-DE" sz="1700" dirty="0"/>
              <a:t> switch </a:t>
            </a:r>
            <a:r>
              <a:rPr lang="de-DE" sz="1700" dirty="0" err="1"/>
              <a:t>roles</a:t>
            </a:r>
            <a:r>
              <a:rPr lang="de-DE" sz="1700" dirty="0"/>
              <a:t> </a:t>
            </a:r>
            <a:r>
              <a:rPr lang="de-DE" sz="1700" dirty="0" err="1"/>
              <a:t>if</a:t>
            </a:r>
            <a:r>
              <a:rPr lang="de-DE" sz="1700" dirty="0"/>
              <a:t> in </a:t>
            </a:r>
            <a:r>
              <a:rPr lang="de-DE" sz="1700" dirty="0" err="1"/>
              <a:t>sync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journal</a:t>
            </a:r>
            <a:r>
              <a:rPr lang="de-DE" sz="1700" dirty="0"/>
              <a:t> </a:t>
            </a:r>
            <a:r>
              <a:rPr lang="de-DE" sz="1700" dirty="0" err="1"/>
              <a:t>replication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Fail-</a:t>
            </a:r>
            <a:r>
              <a:rPr lang="de-DE" sz="1700" dirty="0" err="1"/>
              <a:t>over</a:t>
            </a:r>
            <a:r>
              <a:rPr lang="de-DE" sz="1700" dirty="0"/>
              <a:t> </a:t>
            </a:r>
            <a:r>
              <a:rPr lang="de-DE" sz="1700" dirty="0" err="1"/>
              <a:t>requires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Cluster Watch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witness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loss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Active</a:t>
            </a:r>
            <a:r>
              <a:rPr lang="de-DE" sz="1700" dirty="0"/>
              <a:t> Controller </a:t>
            </a:r>
            <a:r>
              <a:rPr lang="de-DE" sz="1700" dirty="0" err="1"/>
              <a:t>instance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Operations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u="sng" dirty="0"/>
              <a:t>Fail-</a:t>
            </a:r>
            <a:r>
              <a:rPr lang="de-DE" sz="1700" u="sng" dirty="0" err="1"/>
              <a:t>over</a:t>
            </a:r>
            <a:r>
              <a:rPr lang="de-DE" sz="1700" dirty="0"/>
              <a:t>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automated</a:t>
            </a:r>
            <a:r>
              <a:rPr lang="de-DE" sz="1700" dirty="0"/>
              <a:t> </a:t>
            </a:r>
            <a:r>
              <a:rPr lang="de-DE" sz="1700" dirty="0" err="1"/>
              <a:t>operation</a:t>
            </a:r>
            <a:r>
              <a:rPr lang="de-DE" sz="1700" dirty="0"/>
              <a:t> </a:t>
            </a:r>
            <a:r>
              <a:rPr lang="de-DE" sz="1700" dirty="0" err="1"/>
              <a:t>when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Active</a:t>
            </a:r>
            <a:r>
              <a:rPr lang="de-DE" sz="1700" dirty="0"/>
              <a:t> Cluster Watch and Standby Controller </a:t>
            </a:r>
            <a:r>
              <a:rPr lang="de-DE" sz="1700" dirty="0" err="1"/>
              <a:t>agree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switch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active</a:t>
            </a:r>
            <a:r>
              <a:rPr lang="de-DE" sz="1700" dirty="0"/>
              <a:t> </a:t>
            </a:r>
            <a:r>
              <a:rPr lang="de-DE" sz="1700" dirty="0" err="1"/>
              <a:t>role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Standby Controller </a:t>
            </a:r>
            <a:r>
              <a:rPr lang="de-DE" sz="1700" dirty="0" err="1"/>
              <a:t>instance</a:t>
            </a:r>
            <a:endParaRPr lang="de-DE" sz="1700" dirty="0"/>
          </a:p>
          <a:p>
            <a:pPr marL="359864" lvl="1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300" dirty="0" err="1"/>
              <a:t>Prerequisite</a:t>
            </a:r>
            <a:r>
              <a:rPr lang="de-DE" sz="1300" dirty="0"/>
              <a:t> </a:t>
            </a:r>
            <a:r>
              <a:rPr lang="de-DE" sz="1300" dirty="0" err="1"/>
              <a:t>no</a:t>
            </a:r>
            <a:r>
              <a:rPr lang="de-DE" sz="1300" dirty="0"/>
              <a:t>. 1: The </a:t>
            </a:r>
            <a:r>
              <a:rPr lang="de-DE" sz="1300" dirty="0" err="1"/>
              <a:t>Active</a:t>
            </a:r>
            <a:r>
              <a:rPr lang="de-DE" sz="1300" dirty="0"/>
              <a:t> Cluster Watch </a:t>
            </a:r>
            <a:r>
              <a:rPr lang="de-DE" sz="1300" dirty="0" err="1"/>
              <a:t>is</a:t>
            </a:r>
            <a:r>
              <a:rPr lang="de-DE" sz="1300" dirty="0"/>
              <a:t> </a:t>
            </a:r>
            <a:r>
              <a:rPr lang="de-DE" sz="1300" dirty="0" err="1"/>
              <a:t>witness</a:t>
            </a:r>
            <a:r>
              <a:rPr lang="de-DE" sz="1300" dirty="0"/>
              <a:t> </a:t>
            </a:r>
            <a:r>
              <a:rPr lang="de-DE" sz="1300" dirty="0" err="1"/>
              <a:t>to</a:t>
            </a:r>
            <a:r>
              <a:rPr lang="de-DE" sz="1300" dirty="0"/>
              <a:t> </a:t>
            </a:r>
            <a:r>
              <a:rPr lang="de-DE" sz="1300" dirty="0" err="1"/>
              <a:t>loss</a:t>
            </a:r>
            <a:r>
              <a:rPr lang="de-DE" sz="1300" dirty="0"/>
              <a:t> </a:t>
            </a:r>
            <a:r>
              <a:rPr lang="de-DE" sz="1300" dirty="0" err="1"/>
              <a:t>of</a:t>
            </a:r>
            <a:r>
              <a:rPr lang="de-DE" sz="1300" dirty="0"/>
              <a:t> </a:t>
            </a:r>
            <a:r>
              <a:rPr lang="de-DE" sz="1300" dirty="0" err="1"/>
              <a:t>the</a:t>
            </a:r>
            <a:r>
              <a:rPr lang="de-DE" sz="1300" dirty="0"/>
              <a:t> </a:t>
            </a:r>
            <a:r>
              <a:rPr lang="de-DE" sz="1300" dirty="0" err="1"/>
              <a:t>Active</a:t>
            </a:r>
            <a:r>
              <a:rPr lang="de-DE" sz="1300" dirty="0"/>
              <a:t> Controller </a:t>
            </a:r>
            <a:r>
              <a:rPr lang="de-DE" sz="1300" dirty="0" err="1"/>
              <a:t>instance</a:t>
            </a:r>
            <a:endParaRPr lang="de-DE" sz="1300" dirty="0"/>
          </a:p>
          <a:p>
            <a:pPr marL="359864" lvl="1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300" dirty="0" err="1"/>
              <a:t>Prerequisite</a:t>
            </a:r>
            <a:r>
              <a:rPr lang="de-DE" sz="1300" dirty="0"/>
              <a:t> </a:t>
            </a:r>
            <a:r>
              <a:rPr lang="de-DE" sz="1300" dirty="0" err="1"/>
              <a:t>no</a:t>
            </a:r>
            <a:r>
              <a:rPr lang="de-DE" sz="1300" dirty="0"/>
              <a:t>. 2: The Standby Controller </a:t>
            </a:r>
            <a:r>
              <a:rPr lang="de-DE" sz="1300" dirty="0" err="1"/>
              <a:t>instance</a:t>
            </a:r>
            <a:r>
              <a:rPr lang="de-DE" sz="1300" dirty="0"/>
              <a:t> </a:t>
            </a:r>
            <a:r>
              <a:rPr lang="de-DE" sz="1300" dirty="0" err="1"/>
              <a:t>is</a:t>
            </a:r>
            <a:r>
              <a:rPr lang="de-DE" sz="1300" dirty="0"/>
              <a:t> in </a:t>
            </a:r>
            <a:r>
              <a:rPr lang="de-DE" sz="1300" dirty="0" err="1"/>
              <a:t>sync</a:t>
            </a:r>
            <a:r>
              <a:rPr lang="de-DE" sz="1300" dirty="0"/>
              <a:t> (</a:t>
            </a:r>
            <a:r>
              <a:rPr lang="de-DE" sz="1300" dirty="0" err="1"/>
              <a:t>coupled</a:t>
            </a:r>
            <a:r>
              <a:rPr lang="de-DE" sz="1300" dirty="0"/>
              <a:t>) </a:t>
            </a:r>
            <a:r>
              <a:rPr lang="de-DE" sz="1300" dirty="0" err="1"/>
              <a:t>with</a:t>
            </a:r>
            <a:r>
              <a:rPr lang="de-DE" sz="1300" dirty="0"/>
              <a:t> </a:t>
            </a:r>
            <a:r>
              <a:rPr lang="de-DE" sz="1300" dirty="0" err="1"/>
              <a:t>the</a:t>
            </a:r>
            <a:r>
              <a:rPr lang="de-DE" sz="1300" dirty="0"/>
              <a:t> </a:t>
            </a:r>
            <a:r>
              <a:rPr lang="de-DE" sz="1300" dirty="0" err="1"/>
              <a:t>Active</a:t>
            </a:r>
            <a:r>
              <a:rPr lang="de-DE" sz="1300" dirty="0"/>
              <a:t> Controller </a:t>
            </a:r>
            <a:r>
              <a:rPr lang="de-DE" sz="1300" dirty="0" err="1"/>
              <a:t>instance</a:t>
            </a:r>
            <a:r>
              <a:rPr lang="de-DE" sz="1300" dirty="0"/>
              <a:t> </a:t>
            </a:r>
            <a:r>
              <a:rPr lang="de-DE" sz="1300" dirty="0" err="1"/>
              <a:t>for</a:t>
            </a:r>
            <a:r>
              <a:rPr lang="de-DE" sz="1300" dirty="0"/>
              <a:t> </a:t>
            </a:r>
            <a:r>
              <a:rPr lang="de-DE" sz="1300" dirty="0" err="1"/>
              <a:t>journal</a:t>
            </a:r>
            <a:r>
              <a:rPr lang="de-DE" sz="1300" dirty="0"/>
              <a:t> </a:t>
            </a:r>
            <a:r>
              <a:rPr lang="de-DE" sz="1300" dirty="0" err="1"/>
              <a:t>replication</a:t>
            </a:r>
            <a:endParaRPr lang="de-DE" sz="13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u="sng" dirty="0"/>
              <a:t>Switch-</a:t>
            </a:r>
            <a:r>
              <a:rPr lang="de-DE" sz="1700" u="sng" dirty="0" err="1"/>
              <a:t>over</a:t>
            </a:r>
            <a:r>
              <a:rPr lang="de-DE" sz="1700" dirty="0"/>
              <a:t>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user‘s</a:t>
            </a:r>
            <a:r>
              <a:rPr lang="de-DE" sz="1700" dirty="0"/>
              <a:t> </a:t>
            </a:r>
            <a:r>
              <a:rPr lang="de-DE" sz="1700" dirty="0" err="1"/>
              <a:t>operation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switch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active</a:t>
            </a:r>
            <a:r>
              <a:rPr lang="de-DE" sz="1700" dirty="0"/>
              <a:t> </a:t>
            </a:r>
            <a:r>
              <a:rPr lang="de-DE" sz="1700" dirty="0" err="1"/>
              <a:t>role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Standby Controller </a:t>
            </a:r>
            <a:r>
              <a:rPr lang="de-DE" sz="1700" dirty="0" err="1"/>
              <a:t>instance</a:t>
            </a:r>
            <a:r>
              <a:rPr lang="de-DE" sz="1700" dirty="0"/>
              <a:t> </a:t>
            </a:r>
            <a:r>
              <a:rPr lang="de-DE" sz="1700" dirty="0" err="1"/>
              <a:t>provided</a:t>
            </a:r>
            <a:r>
              <a:rPr lang="de-DE" sz="1700" dirty="0"/>
              <a:t> </a:t>
            </a:r>
            <a:r>
              <a:rPr lang="de-DE" sz="1700" dirty="0" err="1"/>
              <a:t>that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Standby Controller </a:t>
            </a:r>
            <a:r>
              <a:rPr lang="de-DE" sz="1700" dirty="0" err="1"/>
              <a:t>is</a:t>
            </a:r>
            <a:r>
              <a:rPr lang="de-DE" sz="1700" dirty="0"/>
              <a:t> in </a:t>
            </a:r>
            <a:r>
              <a:rPr lang="de-DE" sz="1700" dirty="0" err="1"/>
              <a:t>sync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journal</a:t>
            </a:r>
            <a:r>
              <a:rPr lang="de-DE" sz="1700" dirty="0"/>
              <a:t> </a:t>
            </a:r>
            <a:r>
              <a:rPr lang="de-DE" sz="1700" dirty="0" err="1"/>
              <a:t>replication</a:t>
            </a: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Cluster Operation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Controller Cluster Operation</a:t>
            </a:r>
            <a:endParaRPr lang="en-US" dirty="0"/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2" name="Abgerundetes Rechteck 99">
            <a:extLst>
              <a:ext uri="{FF2B5EF4-FFF2-40B4-BE49-F238E27FC236}">
                <a16:creationId xmlns:a16="http://schemas.microsoft.com/office/drawing/2014/main" id="{4180EFF6-55D8-384B-761C-382E5A63CF0B}"/>
              </a:ext>
            </a:extLst>
          </p:cNvPr>
          <p:cNvSpPr/>
          <p:nvPr/>
        </p:nvSpPr>
        <p:spPr>
          <a:xfrm>
            <a:off x="4679626" y="2868281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Cluster Watch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2E0E5F41-2B81-7AC1-F56A-F4924A930F6E}"/>
              </a:ext>
            </a:extLst>
          </p:cNvPr>
          <p:cNvSpPr/>
          <p:nvPr/>
        </p:nvSpPr>
        <p:spPr>
          <a:xfrm>
            <a:off x="4227266" y="2468553"/>
            <a:ext cx="2855440" cy="170392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5EB52F6B-2659-81DE-4972-33CB7BF1F887}"/>
              </a:ext>
            </a:extLst>
          </p:cNvPr>
          <p:cNvSpPr txBox="1"/>
          <p:nvPr/>
        </p:nvSpPr>
        <p:spPr>
          <a:xfrm>
            <a:off x="4227265" y="2493654"/>
            <a:ext cx="3041552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JOC Cockpit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51C2E765-2D03-9B62-97AF-9A3CEB665FBD}"/>
              </a:ext>
            </a:extLst>
          </p:cNvPr>
          <p:cNvSpPr/>
          <p:nvPr/>
        </p:nvSpPr>
        <p:spPr>
          <a:xfrm>
            <a:off x="8369227" y="5205608"/>
            <a:ext cx="2855441" cy="18427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54BA7CD9-1DA4-50E3-9962-DB95C1B6FB41}"/>
              </a:ext>
            </a:extLst>
          </p:cNvPr>
          <p:cNvSpPr txBox="1"/>
          <p:nvPr/>
        </p:nvSpPr>
        <p:spPr>
          <a:xfrm>
            <a:off x="8352462" y="5205808"/>
            <a:ext cx="2898630" cy="307777"/>
          </a:xfrm>
          <a:prstGeom prst="rect">
            <a:avLst/>
          </a:prstGeom>
        </p:spPr>
        <p:txBody>
          <a:bodyPr wrap="square" rIns="36000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Controller Instance</a:t>
            </a:r>
          </a:p>
        </p:txBody>
      </p:sp>
      <p:sp>
        <p:nvSpPr>
          <p:cNvPr id="13" name="Abgerundetes Rechteck 31">
            <a:extLst>
              <a:ext uri="{FF2B5EF4-FFF2-40B4-BE49-F238E27FC236}">
                <a16:creationId xmlns:a16="http://schemas.microsoft.com/office/drawing/2014/main" id="{554CCAA1-EA91-A1F0-3605-AC4D19F95B12}"/>
              </a:ext>
            </a:extLst>
          </p:cNvPr>
          <p:cNvSpPr/>
          <p:nvPr/>
        </p:nvSpPr>
        <p:spPr>
          <a:xfrm>
            <a:off x="8821587" y="5700211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Standby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14" name="Abgerundetes Rechteck 99">
            <a:extLst>
              <a:ext uri="{FF2B5EF4-FFF2-40B4-BE49-F238E27FC236}">
                <a16:creationId xmlns:a16="http://schemas.microsoft.com/office/drawing/2014/main" id="{039C7C81-F8D8-55D8-D12A-73EE4C00B4FA}"/>
              </a:ext>
            </a:extLst>
          </p:cNvPr>
          <p:cNvSpPr/>
          <p:nvPr/>
        </p:nvSpPr>
        <p:spPr>
          <a:xfrm>
            <a:off x="8821590" y="2864911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Standby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Cluster Watch</a:t>
            </a: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609D38F8-D240-F0FD-A4BC-87C9164722B8}"/>
              </a:ext>
            </a:extLst>
          </p:cNvPr>
          <p:cNvSpPr/>
          <p:nvPr/>
        </p:nvSpPr>
        <p:spPr>
          <a:xfrm>
            <a:off x="8369230" y="2465181"/>
            <a:ext cx="2855440" cy="170729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41B8F24F-A6A0-B733-53AC-C3015E00A610}"/>
              </a:ext>
            </a:extLst>
          </p:cNvPr>
          <p:cNvSpPr txBox="1"/>
          <p:nvPr/>
        </p:nvSpPr>
        <p:spPr>
          <a:xfrm>
            <a:off x="8369229" y="2490284"/>
            <a:ext cx="28036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JOC Cockpit</a:t>
            </a:r>
          </a:p>
        </p:txBody>
      </p:sp>
      <p:cxnSp>
        <p:nvCxnSpPr>
          <p:cNvPr id="17" name="Gerader Verbinder 16">
            <a:extLst>
              <a:ext uri="{FF2B5EF4-FFF2-40B4-BE49-F238E27FC236}">
                <a16:creationId xmlns:a16="http://schemas.microsoft.com/office/drawing/2014/main" id="{B1EAEB0B-FB4B-D362-551B-3AF5EF9F586C}"/>
              </a:ext>
            </a:extLst>
          </p:cNvPr>
          <p:cNvCxnSpPr>
            <a:cxnSpLocks/>
          </p:cNvCxnSpPr>
          <p:nvPr/>
        </p:nvCxnSpPr>
        <p:spPr>
          <a:xfrm>
            <a:off x="5654986" y="4163681"/>
            <a:ext cx="0" cy="531614"/>
          </a:xfrm>
          <a:prstGeom prst="line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Gerader Verbinder 18">
            <a:extLst>
              <a:ext uri="{FF2B5EF4-FFF2-40B4-BE49-F238E27FC236}">
                <a16:creationId xmlns:a16="http://schemas.microsoft.com/office/drawing/2014/main" id="{94C9FFF3-83FD-3D45-6F4D-CD644F8E41DD}"/>
              </a:ext>
            </a:extLst>
          </p:cNvPr>
          <p:cNvCxnSpPr>
            <a:cxnSpLocks/>
          </p:cNvCxnSpPr>
          <p:nvPr/>
        </p:nvCxnSpPr>
        <p:spPr>
          <a:xfrm>
            <a:off x="9796950" y="4190791"/>
            <a:ext cx="0" cy="534984"/>
          </a:xfrm>
          <a:prstGeom prst="line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hteck 24">
            <a:extLst>
              <a:ext uri="{FF2B5EF4-FFF2-40B4-BE49-F238E27FC236}">
                <a16:creationId xmlns:a16="http://schemas.microsoft.com/office/drawing/2014/main" id="{DE06ABC8-4F5B-C651-ED08-F5CB56DBFEB1}"/>
              </a:ext>
            </a:extLst>
          </p:cNvPr>
          <p:cNvSpPr/>
          <p:nvPr/>
        </p:nvSpPr>
        <p:spPr>
          <a:xfrm>
            <a:off x="4229005" y="5205808"/>
            <a:ext cx="2855440" cy="1842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26" name="Abgerundetes Rechteck 35">
            <a:extLst>
              <a:ext uri="{FF2B5EF4-FFF2-40B4-BE49-F238E27FC236}">
                <a16:creationId xmlns:a16="http://schemas.microsoft.com/office/drawing/2014/main" id="{D6D14891-DDAE-0BB2-83FC-937C4F3D951B}"/>
              </a:ext>
            </a:extLst>
          </p:cNvPr>
          <p:cNvSpPr/>
          <p:nvPr/>
        </p:nvSpPr>
        <p:spPr>
          <a:xfrm>
            <a:off x="4650105" y="5700211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BB18711D-A4E8-FDD5-34D3-1AC2D2B47545}"/>
              </a:ext>
            </a:extLst>
          </p:cNvPr>
          <p:cNvSpPr txBox="1"/>
          <p:nvPr/>
        </p:nvSpPr>
        <p:spPr>
          <a:xfrm>
            <a:off x="4243518" y="5220322"/>
            <a:ext cx="28554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Controller Instance</a:t>
            </a:r>
          </a:p>
        </p:txBody>
      </p:sp>
      <p:cxnSp>
        <p:nvCxnSpPr>
          <p:cNvPr id="30" name="Gerade Verbindung mit Pfeil 29">
            <a:extLst>
              <a:ext uri="{FF2B5EF4-FFF2-40B4-BE49-F238E27FC236}">
                <a16:creationId xmlns:a16="http://schemas.microsoft.com/office/drawing/2014/main" id="{4F5F2117-83FD-768C-191C-C217F0A147DF}"/>
              </a:ext>
            </a:extLst>
          </p:cNvPr>
          <p:cNvCxnSpPr>
            <a:cxnSpLocks/>
          </p:cNvCxnSpPr>
          <p:nvPr/>
        </p:nvCxnSpPr>
        <p:spPr>
          <a:xfrm>
            <a:off x="6095081" y="4693634"/>
            <a:ext cx="0" cy="526688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mit Pfeil 30">
            <a:extLst>
              <a:ext uri="{FF2B5EF4-FFF2-40B4-BE49-F238E27FC236}">
                <a16:creationId xmlns:a16="http://schemas.microsoft.com/office/drawing/2014/main" id="{EB4A39C8-A3A6-A366-8772-22487FC6D747}"/>
              </a:ext>
            </a:extLst>
          </p:cNvPr>
          <p:cNvCxnSpPr>
            <a:cxnSpLocks/>
          </p:cNvCxnSpPr>
          <p:nvPr/>
        </p:nvCxnSpPr>
        <p:spPr>
          <a:xfrm>
            <a:off x="9413197" y="4693634"/>
            <a:ext cx="0" cy="511974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mit Pfeil 31">
            <a:extLst>
              <a:ext uri="{FF2B5EF4-FFF2-40B4-BE49-F238E27FC236}">
                <a16:creationId xmlns:a16="http://schemas.microsoft.com/office/drawing/2014/main" id="{7953C2C9-1188-812F-CAF6-AD411C137EEF}"/>
              </a:ext>
            </a:extLst>
          </p:cNvPr>
          <p:cNvCxnSpPr>
            <a:cxnSpLocks/>
            <a:stCxn id="25" idx="3"/>
            <a:endCxn id="11" idx="1"/>
          </p:cNvCxnSpPr>
          <p:nvPr/>
        </p:nvCxnSpPr>
        <p:spPr>
          <a:xfrm flipV="1">
            <a:off x="7084445" y="6126995"/>
            <a:ext cx="1284782" cy="201"/>
          </a:xfrm>
          <a:prstGeom prst="straightConnector1">
            <a:avLst/>
          </a:prstGeom>
          <a:ln w="5080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>
            <a:extLst>
              <a:ext uri="{FF2B5EF4-FFF2-40B4-BE49-F238E27FC236}">
                <a16:creationId xmlns:a16="http://schemas.microsoft.com/office/drawing/2014/main" id="{4C8D5BFE-485F-09D7-C8FF-029874AA2810}"/>
              </a:ext>
            </a:extLst>
          </p:cNvPr>
          <p:cNvCxnSpPr>
            <a:cxnSpLocks/>
          </p:cNvCxnSpPr>
          <p:nvPr/>
        </p:nvCxnSpPr>
        <p:spPr>
          <a:xfrm>
            <a:off x="4282440" y="4693634"/>
            <a:ext cx="6968652" cy="1661"/>
          </a:xfrm>
          <a:prstGeom prst="straightConnector1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9602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2" y="2400300"/>
            <a:ext cx="3153267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 err="1"/>
              <a:t>Disaster</a:t>
            </a:r>
            <a:r>
              <a:rPr lang="de-DE" sz="1700" b="1" dirty="0"/>
              <a:t> Scenarios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If</a:t>
            </a:r>
            <a:r>
              <a:rPr lang="de-DE" sz="1700" dirty="0"/>
              <a:t> Node 1 </a:t>
            </a:r>
            <a:r>
              <a:rPr lang="de-DE" sz="1700" dirty="0" err="1"/>
              <a:t>fails</a:t>
            </a:r>
            <a:r>
              <a:rPr lang="de-DE" sz="1700" dirty="0"/>
              <a:t>, Standby Cluster Watch and </a:t>
            </a:r>
            <a:r>
              <a:rPr lang="de-DE" sz="1700" dirty="0" err="1"/>
              <a:t>Active</a:t>
            </a:r>
            <a:r>
              <a:rPr lang="de-DE" sz="1700" dirty="0"/>
              <a:t> Controller will fail, </a:t>
            </a:r>
            <a:r>
              <a:rPr lang="de-DE" sz="1700" dirty="0" err="1"/>
              <a:t>Active</a:t>
            </a:r>
            <a:r>
              <a:rPr lang="de-DE" sz="1700" dirty="0"/>
              <a:t> Cluster Watch and Standby Controller will </a:t>
            </a:r>
            <a:r>
              <a:rPr lang="de-DE" sz="1700" dirty="0" err="1"/>
              <a:t>agree</a:t>
            </a:r>
            <a:r>
              <a:rPr lang="de-DE" sz="1700" dirty="0"/>
              <a:t> on fail-</a:t>
            </a:r>
            <a:r>
              <a:rPr lang="de-DE" sz="1700" dirty="0" err="1"/>
              <a:t>over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If</a:t>
            </a:r>
            <a:r>
              <a:rPr lang="de-DE" sz="1700" dirty="0"/>
              <a:t> Node 2 </a:t>
            </a:r>
            <a:r>
              <a:rPr lang="de-DE" sz="1700" dirty="0" err="1"/>
              <a:t>fails</a:t>
            </a:r>
            <a:r>
              <a:rPr lang="de-DE" sz="1700" dirty="0"/>
              <a:t>, </a:t>
            </a:r>
            <a:r>
              <a:rPr lang="de-DE" sz="1700" dirty="0" err="1"/>
              <a:t>scheduling</a:t>
            </a:r>
            <a:r>
              <a:rPr lang="de-DE" sz="1700" dirty="0"/>
              <a:t> will </a:t>
            </a:r>
            <a:r>
              <a:rPr lang="de-DE" sz="1700" dirty="0" err="1"/>
              <a:t>continue</a:t>
            </a:r>
            <a:r>
              <a:rPr lang="de-DE" sz="1700" dirty="0"/>
              <a:t>, Standby Cluster Watch will </a:t>
            </a:r>
            <a:r>
              <a:rPr lang="de-DE" sz="1700" dirty="0" err="1"/>
              <a:t>become</a:t>
            </a:r>
            <a:r>
              <a:rPr lang="de-DE" sz="1700" dirty="0"/>
              <a:t> </a:t>
            </a:r>
            <a:r>
              <a:rPr lang="de-DE" sz="1700" dirty="0" err="1"/>
              <a:t>active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b="1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Restart </a:t>
            </a:r>
            <a:r>
              <a:rPr lang="de-DE" sz="1700" b="1" dirty="0" err="1"/>
              <a:t>Capabilities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In all </a:t>
            </a:r>
            <a:r>
              <a:rPr lang="de-DE" sz="1700" dirty="0" err="1"/>
              <a:t>scenarios</a:t>
            </a:r>
            <a:r>
              <a:rPr lang="de-DE" sz="1700" dirty="0"/>
              <a:t> after </a:t>
            </a:r>
            <a:r>
              <a:rPr lang="de-DE" sz="1700" dirty="0" err="1"/>
              <a:t>loss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one</a:t>
            </a:r>
            <a:r>
              <a:rPr lang="de-DE" sz="1700" dirty="0"/>
              <a:t> </a:t>
            </a:r>
            <a:r>
              <a:rPr lang="de-DE" sz="1700" dirty="0" err="1"/>
              <a:t>node</a:t>
            </a:r>
            <a:r>
              <a:rPr lang="de-DE" sz="1700" dirty="0"/>
              <a:t> </a:t>
            </a:r>
            <a:r>
              <a:rPr lang="de-DE" sz="1700" dirty="0" err="1"/>
              <a:t>scheduling</a:t>
            </a:r>
            <a:r>
              <a:rPr lang="de-DE" sz="1700" dirty="0"/>
              <a:t> will </a:t>
            </a:r>
            <a:r>
              <a:rPr lang="de-DE" sz="1700" dirty="0" err="1"/>
              <a:t>continue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After </a:t>
            </a:r>
            <a:r>
              <a:rPr lang="de-DE" sz="1700" dirty="0" err="1"/>
              <a:t>loss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one</a:t>
            </a:r>
            <a:r>
              <a:rPr lang="de-DE" sz="1700" dirty="0"/>
              <a:t> </a:t>
            </a:r>
            <a:r>
              <a:rPr lang="de-DE" sz="1700" dirty="0" err="1"/>
              <a:t>node</a:t>
            </a:r>
            <a:r>
              <a:rPr lang="de-DE" sz="1700" dirty="0"/>
              <a:t> </a:t>
            </a:r>
            <a:r>
              <a:rPr lang="de-DE" sz="1700" dirty="0" err="1"/>
              <a:t>restart</a:t>
            </a:r>
            <a:r>
              <a:rPr lang="de-DE" sz="1700" dirty="0"/>
              <a:t> </a:t>
            </a:r>
            <a:r>
              <a:rPr lang="de-DE" sz="1700" dirty="0" err="1"/>
              <a:t>capabilities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lost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Cluster Operation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Controller Cluster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Two</a:t>
            </a:r>
            <a:r>
              <a:rPr lang="de-DE" dirty="0"/>
              <a:t> Nodes</a:t>
            </a:r>
            <a:endParaRPr lang="en-US" dirty="0"/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2E0E5F41-2B81-7AC1-F56A-F4924A930F6E}"/>
              </a:ext>
            </a:extLst>
          </p:cNvPr>
          <p:cNvSpPr/>
          <p:nvPr/>
        </p:nvSpPr>
        <p:spPr>
          <a:xfrm>
            <a:off x="4576130" y="3032433"/>
            <a:ext cx="2855440" cy="170392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5EB52F6B-2659-81DE-4972-33CB7BF1F887}"/>
              </a:ext>
            </a:extLst>
          </p:cNvPr>
          <p:cNvSpPr txBox="1"/>
          <p:nvPr/>
        </p:nvSpPr>
        <p:spPr>
          <a:xfrm>
            <a:off x="4576129" y="3057534"/>
            <a:ext cx="3041552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JOC Cockpit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51C2E765-2D03-9B62-97AF-9A3CEB665FBD}"/>
              </a:ext>
            </a:extLst>
          </p:cNvPr>
          <p:cNvSpPr/>
          <p:nvPr/>
        </p:nvSpPr>
        <p:spPr>
          <a:xfrm>
            <a:off x="8718091" y="5769488"/>
            <a:ext cx="2855441" cy="18427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54BA7CD9-1DA4-50E3-9962-DB95C1B6FB41}"/>
              </a:ext>
            </a:extLst>
          </p:cNvPr>
          <p:cNvSpPr txBox="1"/>
          <p:nvPr/>
        </p:nvSpPr>
        <p:spPr>
          <a:xfrm>
            <a:off x="8701326" y="5769688"/>
            <a:ext cx="2898630" cy="307777"/>
          </a:xfrm>
          <a:prstGeom prst="rect">
            <a:avLst/>
          </a:prstGeom>
        </p:spPr>
        <p:txBody>
          <a:bodyPr wrap="square" rIns="36000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Controller Instance</a:t>
            </a:r>
          </a:p>
        </p:txBody>
      </p:sp>
      <p:sp>
        <p:nvSpPr>
          <p:cNvPr id="13" name="Abgerundetes Rechteck 31">
            <a:extLst>
              <a:ext uri="{FF2B5EF4-FFF2-40B4-BE49-F238E27FC236}">
                <a16:creationId xmlns:a16="http://schemas.microsoft.com/office/drawing/2014/main" id="{554CCAA1-EA91-A1F0-3605-AC4D19F95B12}"/>
              </a:ext>
            </a:extLst>
          </p:cNvPr>
          <p:cNvSpPr/>
          <p:nvPr/>
        </p:nvSpPr>
        <p:spPr>
          <a:xfrm>
            <a:off x="9170451" y="6264091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Standby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14" name="Abgerundetes Rechteck 99">
            <a:extLst>
              <a:ext uri="{FF2B5EF4-FFF2-40B4-BE49-F238E27FC236}">
                <a16:creationId xmlns:a16="http://schemas.microsoft.com/office/drawing/2014/main" id="{039C7C81-F8D8-55D8-D12A-73EE4C00B4FA}"/>
              </a:ext>
            </a:extLst>
          </p:cNvPr>
          <p:cNvSpPr/>
          <p:nvPr/>
        </p:nvSpPr>
        <p:spPr>
          <a:xfrm>
            <a:off x="4998969" y="3448647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Standby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Cluster Watch</a:t>
            </a: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609D38F8-D240-F0FD-A4BC-87C9164722B8}"/>
              </a:ext>
            </a:extLst>
          </p:cNvPr>
          <p:cNvSpPr/>
          <p:nvPr/>
        </p:nvSpPr>
        <p:spPr>
          <a:xfrm>
            <a:off x="8718094" y="3029061"/>
            <a:ext cx="2855440" cy="170729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41B8F24F-A6A0-B733-53AC-C3015E00A610}"/>
              </a:ext>
            </a:extLst>
          </p:cNvPr>
          <p:cNvSpPr txBox="1"/>
          <p:nvPr/>
        </p:nvSpPr>
        <p:spPr>
          <a:xfrm>
            <a:off x="8718093" y="3054164"/>
            <a:ext cx="28036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JOC Cockpit</a:t>
            </a:r>
          </a:p>
        </p:txBody>
      </p:sp>
      <p:cxnSp>
        <p:nvCxnSpPr>
          <p:cNvPr id="19" name="Gerader Verbinder 18">
            <a:extLst>
              <a:ext uri="{FF2B5EF4-FFF2-40B4-BE49-F238E27FC236}">
                <a16:creationId xmlns:a16="http://schemas.microsoft.com/office/drawing/2014/main" id="{94C9FFF3-83FD-3D45-6F4D-CD644F8E41DD}"/>
              </a:ext>
            </a:extLst>
          </p:cNvPr>
          <p:cNvCxnSpPr>
            <a:cxnSpLocks/>
          </p:cNvCxnSpPr>
          <p:nvPr/>
        </p:nvCxnSpPr>
        <p:spPr>
          <a:xfrm>
            <a:off x="5974329" y="4713567"/>
            <a:ext cx="0" cy="534984"/>
          </a:xfrm>
          <a:prstGeom prst="line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hteck 24">
            <a:extLst>
              <a:ext uri="{FF2B5EF4-FFF2-40B4-BE49-F238E27FC236}">
                <a16:creationId xmlns:a16="http://schemas.microsoft.com/office/drawing/2014/main" id="{DE06ABC8-4F5B-C651-ED08-F5CB56DBFEB1}"/>
              </a:ext>
            </a:extLst>
          </p:cNvPr>
          <p:cNvSpPr/>
          <p:nvPr/>
        </p:nvSpPr>
        <p:spPr>
          <a:xfrm>
            <a:off x="4577869" y="5769688"/>
            <a:ext cx="2855440" cy="1842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26" name="Abgerundetes Rechteck 35">
            <a:extLst>
              <a:ext uri="{FF2B5EF4-FFF2-40B4-BE49-F238E27FC236}">
                <a16:creationId xmlns:a16="http://schemas.microsoft.com/office/drawing/2014/main" id="{D6D14891-DDAE-0BB2-83FC-937C4F3D951B}"/>
              </a:ext>
            </a:extLst>
          </p:cNvPr>
          <p:cNvSpPr/>
          <p:nvPr/>
        </p:nvSpPr>
        <p:spPr>
          <a:xfrm>
            <a:off x="4998969" y="6264091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BB18711D-A4E8-FDD5-34D3-1AC2D2B47545}"/>
              </a:ext>
            </a:extLst>
          </p:cNvPr>
          <p:cNvSpPr txBox="1"/>
          <p:nvPr/>
        </p:nvSpPr>
        <p:spPr>
          <a:xfrm>
            <a:off x="4592382" y="5784202"/>
            <a:ext cx="28554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Controller Instance</a:t>
            </a:r>
          </a:p>
        </p:txBody>
      </p:sp>
      <p:cxnSp>
        <p:nvCxnSpPr>
          <p:cNvPr id="30" name="Gerade Verbindung mit Pfeil 29">
            <a:extLst>
              <a:ext uri="{FF2B5EF4-FFF2-40B4-BE49-F238E27FC236}">
                <a16:creationId xmlns:a16="http://schemas.microsoft.com/office/drawing/2014/main" id="{4F5F2117-83FD-768C-191C-C217F0A147DF}"/>
              </a:ext>
            </a:extLst>
          </p:cNvPr>
          <p:cNvCxnSpPr>
            <a:cxnSpLocks/>
          </p:cNvCxnSpPr>
          <p:nvPr/>
        </p:nvCxnSpPr>
        <p:spPr>
          <a:xfrm>
            <a:off x="6443945" y="5249894"/>
            <a:ext cx="0" cy="534308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mit Pfeil 30">
            <a:extLst>
              <a:ext uri="{FF2B5EF4-FFF2-40B4-BE49-F238E27FC236}">
                <a16:creationId xmlns:a16="http://schemas.microsoft.com/office/drawing/2014/main" id="{EB4A39C8-A3A6-A366-8772-22487FC6D747}"/>
              </a:ext>
            </a:extLst>
          </p:cNvPr>
          <p:cNvCxnSpPr>
            <a:cxnSpLocks/>
          </p:cNvCxnSpPr>
          <p:nvPr/>
        </p:nvCxnSpPr>
        <p:spPr>
          <a:xfrm>
            <a:off x="9762061" y="5249894"/>
            <a:ext cx="0" cy="519594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mit Pfeil 31">
            <a:extLst>
              <a:ext uri="{FF2B5EF4-FFF2-40B4-BE49-F238E27FC236}">
                <a16:creationId xmlns:a16="http://schemas.microsoft.com/office/drawing/2014/main" id="{7953C2C9-1188-812F-CAF6-AD411C137EEF}"/>
              </a:ext>
            </a:extLst>
          </p:cNvPr>
          <p:cNvCxnSpPr>
            <a:cxnSpLocks/>
            <a:stCxn id="25" idx="3"/>
            <a:endCxn id="11" idx="1"/>
          </p:cNvCxnSpPr>
          <p:nvPr/>
        </p:nvCxnSpPr>
        <p:spPr>
          <a:xfrm flipV="1">
            <a:off x="7433309" y="6690875"/>
            <a:ext cx="1284782" cy="201"/>
          </a:xfrm>
          <a:prstGeom prst="straightConnector1">
            <a:avLst/>
          </a:prstGeom>
          <a:ln w="5080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>
            <a:extLst>
              <a:ext uri="{FF2B5EF4-FFF2-40B4-BE49-F238E27FC236}">
                <a16:creationId xmlns:a16="http://schemas.microsoft.com/office/drawing/2014/main" id="{4C8D5BFE-485F-09D7-C8FF-029874AA2810}"/>
              </a:ext>
            </a:extLst>
          </p:cNvPr>
          <p:cNvCxnSpPr>
            <a:cxnSpLocks/>
          </p:cNvCxnSpPr>
          <p:nvPr/>
        </p:nvCxnSpPr>
        <p:spPr>
          <a:xfrm>
            <a:off x="4631304" y="5249894"/>
            <a:ext cx="6968652" cy="1661"/>
          </a:xfrm>
          <a:prstGeom prst="straightConnector1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Rechteck 3">
            <a:extLst>
              <a:ext uri="{FF2B5EF4-FFF2-40B4-BE49-F238E27FC236}">
                <a16:creationId xmlns:a16="http://schemas.microsoft.com/office/drawing/2014/main" id="{D75A9E55-A776-D6DB-F8A4-584ABF8016F4}"/>
              </a:ext>
            </a:extLst>
          </p:cNvPr>
          <p:cNvSpPr/>
          <p:nvPr/>
        </p:nvSpPr>
        <p:spPr>
          <a:xfrm>
            <a:off x="4288404" y="2400300"/>
            <a:ext cx="3427906" cy="5684520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extfeld 41">
            <a:extLst>
              <a:ext uri="{FF2B5EF4-FFF2-40B4-BE49-F238E27FC236}">
                <a16:creationId xmlns:a16="http://schemas.microsoft.com/office/drawing/2014/main" id="{5B0134DD-FF77-DA7D-349A-5E592CB6ABBC}"/>
              </a:ext>
            </a:extLst>
          </p:cNvPr>
          <p:cNvSpPr txBox="1"/>
          <p:nvPr/>
        </p:nvSpPr>
        <p:spPr>
          <a:xfrm>
            <a:off x="4338690" y="2487814"/>
            <a:ext cx="261099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Node 1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14930532-828A-88B4-D567-6F469ACDBF3B}"/>
              </a:ext>
            </a:extLst>
          </p:cNvPr>
          <p:cNvSpPr/>
          <p:nvPr/>
        </p:nvSpPr>
        <p:spPr>
          <a:xfrm>
            <a:off x="8431858" y="2400300"/>
            <a:ext cx="3427906" cy="5684520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7" name="Textfeld 41">
            <a:extLst>
              <a:ext uri="{FF2B5EF4-FFF2-40B4-BE49-F238E27FC236}">
                <a16:creationId xmlns:a16="http://schemas.microsoft.com/office/drawing/2014/main" id="{83C771EA-6AAC-7EE8-DCB7-A81CE4A29BE6}"/>
              </a:ext>
            </a:extLst>
          </p:cNvPr>
          <p:cNvSpPr txBox="1"/>
          <p:nvPr/>
        </p:nvSpPr>
        <p:spPr>
          <a:xfrm>
            <a:off x="8456561" y="2441346"/>
            <a:ext cx="261099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Node 2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8" name="Abgerundetes Rechteck 99">
            <a:extLst>
              <a:ext uri="{FF2B5EF4-FFF2-40B4-BE49-F238E27FC236}">
                <a16:creationId xmlns:a16="http://schemas.microsoft.com/office/drawing/2014/main" id="{C4B38DBB-1C74-75E1-A99D-89A5CD49A5DB}"/>
              </a:ext>
            </a:extLst>
          </p:cNvPr>
          <p:cNvSpPr/>
          <p:nvPr/>
        </p:nvSpPr>
        <p:spPr>
          <a:xfrm>
            <a:off x="9170451" y="3432646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Cluster Watch</a:t>
            </a:r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447E0474-9E68-DF1B-A402-BFB252FB3F2D}"/>
              </a:ext>
            </a:extLst>
          </p:cNvPr>
          <p:cNvCxnSpPr>
            <a:cxnSpLocks/>
          </p:cNvCxnSpPr>
          <p:nvPr/>
        </p:nvCxnSpPr>
        <p:spPr>
          <a:xfrm>
            <a:off x="10145811" y="4720322"/>
            <a:ext cx="0" cy="534984"/>
          </a:xfrm>
          <a:prstGeom prst="line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3480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2" y="2400300"/>
            <a:ext cx="3078447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 err="1"/>
              <a:t>Disaster</a:t>
            </a:r>
            <a:r>
              <a:rPr lang="de-DE" sz="1700" b="1" dirty="0"/>
              <a:t> Scenarios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If</a:t>
            </a:r>
            <a:r>
              <a:rPr lang="de-DE" sz="1700" dirty="0"/>
              <a:t> Node 1 </a:t>
            </a:r>
            <a:r>
              <a:rPr lang="de-DE" sz="1700" dirty="0" err="1"/>
              <a:t>fails</a:t>
            </a:r>
            <a:r>
              <a:rPr lang="de-DE" sz="1700" dirty="0"/>
              <a:t>, </a:t>
            </a:r>
            <a:r>
              <a:rPr lang="de-DE" sz="1700" dirty="0" err="1"/>
              <a:t>Active</a:t>
            </a:r>
            <a:r>
              <a:rPr lang="de-DE" sz="1700" dirty="0"/>
              <a:t> Cluster Watch and Standby Controller will </a:t>
            </a:r>
            <a:r>
              <a:rPr lang="de-DE" sz="1700" dirty="0" err="1"/>
              <a:t>agree</a:t>
            </a:r>
            <a:r>
              <a:rPr lang="de-DE" sz="1700" dirty="0"/>
              <a:t> on fail-</a:t>
            </a:r>
            <a:r>
              <a:rPr lang="de-DE" sz="1700" dirty="0" err="1"/>
              <a:t>over</a:t>
            </a:r>
            <a:r>
              <a:rPr lang="de-DE" sz="1700" dirty="0"/>
              <a:t> 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If</a:t>
            </a:r>
            <a:r>
              <a:rPr lang="de-DE" sz="1700" dirty="0"/>
              <a:t> Node 2 </a:t>
            </a:r>
            <a:r>
              <a:rPr lang="de-DE" sz="1700" dirty="0" err="1"/>
              <a:t>fails</a:t>
            </a:r>
            <a:r>
              <a:rPr lang="de-DE" sz="1700" dirty="0"/>
              <a:t>, </a:t>
            </a:r>
            <a:r>
              <a:rPr lang="de-DE" sz="1700" dirty="0" err="1"/>
              <a:t>scheduling</a:t>
            </a:r>
            <a:r>
              <a:rPr lang="de-DE" sz="1700" dirty="0"/>
              <a:t> will </a:t>
            </a:r>
            <a:r>
              <a:rPr lang="de-DE" sz="1700" dirty="0" err="1"/>
              <a:t>continue</a:t>
            </a:r>
            <a:r>
              <a:rPr lang="de-DE" sz="1700" dirty="0"/>
              <a:t> </a:t>
            </a:r>
            <a:r>
              <a:rPr lang="de-DE" sz="1700" dirty="0" err="1"/>
              <a:t>without</a:t>
            </a:r>
            <a:r>
              <a:rPr lang="de-DE" sz="1700" dirty="0"/>
              <a:t> fail-</a:t>
            </a:r>
            <a:r>
              <a:rPr lang="de-DE" sz="1700" dirty="0" err="1"/>
              <a:t>over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/>
              <a:t>If</a:t>
            </a:r>
            <a:r>
              <a:rPr lang="de-DE" sz="1700" dirty="0"/>
              <a:t> Node 3 </a:t>
            </a:r>
            <a:r>
              <a:rPr lang="de-DE" sz="1700" dirty="0" err="1"/>
              <a:t>fails</a:t>
            </a:r>
            <a:r>
              <a:rPr lang="de-DE" sz="1700" dirty="0"/>
              <a:t>, </a:t>
            </a:r>
            <a:r>
              <a:rPr lang="de-DE" sz="1700" dirty="0" err="1"/>
              <a:t>scheduling</a:t>
            </a:r>
            <a:r>
              <a:rPr lang="de-DE" sz="1700" dirty="0"/>
              <a:t> will </a:t>
            </a:r>
            <a:r>
              <a:rPr lang="de-DE" sz="1700" dirty="0" err="1"/>
              <a:t>continue</a:t>
            </a:r>
            <a:r>
              <a:rPr lang="de-DE" sz="1700" dirty="0"/>
              <a:t>, </a:t>
            </a:r>
            <a:r>
              <a:rPr lang="de-DE" sz="1700" dirty="0" err="1"/>
              <a:t>Active</a:t>
            </a:r>
            <a:r>
              <a:rPr lang="de-DE" sz="1700" dirty="0"/>
              <a:t> Cluster Watch will fail-</a:t>
            </a:r>
            <a:r>
              <a:rPr lang="de-DE" sz="1700" dirty="0" err="1"/>
              <a:t>over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Node 1 </a:t>
            </a:r>
            <a:r>
              <a:rPr lang="de-DE" sz="1700" dirty="0" err="1"/>
              <a:t>or</a:t>
            </a:r>
            <a:r>
              <a:rPr lang="de-DE" sz="1700" dirty="0"/>
              <a:t> 2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Restart </a:t>
            </a:r>
            <a:r>
              <a:rPr lang="de-DE" sz="1700" b="1" dirty="0" err="1"/>
              <a:t>Capabilities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In all </a:t>
            </a:r>
            <a:r>
              <a:rPr lang="de-DE" sz="1700" dirty="0" err="1"/>
              <a:t>scenarios</a:t>
            </a:r>
            <a:r>
              <a:rPr lang="de-DE" sz="1700" dirty="0"/>
              <a:t> after </a:t>
            </a:r>
            <a:r>
              <a:rPr lang="de-DE" sz="1700" dirty="0" err="1"/>
              <a:t>loss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one</a:t>
            </a:r>
            <a:r>
              <a:rPr lang="de-DE" sz="1700" dirty="0"/>
              <a:t> </a:t>
            </a:r>
            <a:r>
              <a:rPr lang="de-DE" sz="1700" dirty="0" err="1"/>
              <a:t>node</a:t>
            </a:r>
            <a:r>
              <a:rPr lang="de-DE" sz="1700" dirty="0"/>
              <a:t> </a:t>
            </a:r>
            <a:r>
              <a:rPr lang="de-DE" sz="1700" dirty="0" err="1"/>
              <a:t>scheduling</a:t>
            </a:r>
            <a:r>
              <a:rPr lang="de-DE" sz="1700" dirty="0"/>
              <a:t> will </a:t>
            </a:r>
            <a:r>
              <a:rPr lang="de-DE" sz="1700" dirty="0" err="1"/>
              <a:t>continue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After </a:t>
            </a:r>
            <a:r>
              <a:rPr lang="de-DE" sz="1700" dirty="0" err="1"/>
              <a:t>loss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one</a:t>
            </a:r>
            <a:r>
              <a:rPr lang="de-DE" sz="1700" dirty="0"/>
              <a:t> </a:t>
            </a:r>
            <a:r>
              <a:rPr lang="de-DE" sz="1700" dirty="0" err="1"/>
              <a:t>node</a:t>
            </a:r>
            <a:r>
              <a:rPr lang="de-DE" sz="1700" dirty="0"/>
              <a:t> </a:t>
            </a:r>
            <a:r>
              <a:rPr lang="de-DE" sz="1700" dirty="0" err="1"/>
              <a:t>restart</a:t>
            </a:r>
            <a:r>
              <a:rPr lang="de-DE" sz="1700" dirty="0"/>
              <a:t> </a:t>
            </a:r>
            <a:r>
              <a:rPr lang="de-DE" sz="1700" dirty="0" err="1"/>
              <a:t>capabilities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lost, </a:t>
            </a:r>
            <a:r>
              <a:rPr lang="de-DE" sz="1700" dirty="0" err="1"/>
              <a:t>except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loss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Node 3</a:t>
            </a:r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Cluster Operation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Controller Cluster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Three</a:t>
            </a:r>
            <a:r>
              <a:rPr lang="de-DE" dirty="0"/>
              <a:t> Nodes</a:t>
            </a:r>
            <a:endParaRPr lang="en-US" dirty="0"/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2E0E5F41-2B81-7AC1-F56A-F4924A930F6E}"/>
              </a:ext>
            </a:extLst>
          </p:cNvPr>
          <p:cNvSpPr/>
          <p:nvPr/>
        </p:nvSpPr>
        <p:spPr>
          <a:xfrm>
            <a:off x="4576130" y="3032433"/>
            <a:ext cx="2855440" cy="170392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5EB52F6B-2659-81DE-4972-33CB7BF1F887}"/>
              </a:ext>
            </a:extLst>
          </p:cNvPr>
          <p:cNvSpPr txBox="1"/>
          <p:nvPr/>
        </p:nvSpPr>
        <p:spPr>
          <a:xfrm>
            <a:off x="4576129" y="3057534"/>
            <a:ext cx="3041552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JOC Cockpit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51C2E765-2D03-9B62-97AF-9A3CEB665FBD}"/>
              </a:ext>
            </a:extLst>
          </p:cNvPr>
          <p:cNvSpPr/>
          <p:nvPr/>
        </p:nvSpPr>
        <p:spPr>
          <a:xfrm>
            <a:off x="8718091" y="5769488"/>
            <a:ext cx="2855441" cy="18427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54BA7CD9-1DA4-50E3-9962-DB95C1B6FB41}"/>
              </a:ext>
            </a:extLst>
          </p:cNvPr>
          <p:cNvSpPr txBox="1"/>
          <p:nvPr/>
        </p:nvSpPr>
        <p:spPr>
          <a:xfrm>
            <a:off x="8701326" y="5769688"/>
            <a:ext cx="2898630" cy="307777"/>
          </a:xfrm>
          <a:prstGeom prst="rect">
            <a:avLst/>
          </a:prstGeom>
        </p:spPr>
        <p:txBody>
          <a:bodyPr wrap="square" rIns="36000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Controller Instance</a:t>
            </a:r>
          </a:p>
        </p:txBody>
      </p:sp>
      <p:sp>
        <p:nvSpPr>
          <p:cNvPr id="13" name="Abgerundetes Rechteck 31">
            <a:extLst>
              <a:ext uri="{FF2B5EF4-FFF2-40B4-BE49-F238E27FC236}">
                <a16:creationId xmlns:a16="http://schemas.microsoft.com/office/drawing/2014/main" id="{554CCAA1-EA91-A1F0-3605-AC4D19F95B12}"/>
              </a:ext>
            </a:extLst>
          </p:cNvPr>
          <p:cNvSpPr/>
          <p:nvPr/>
        </p:nvSpPr>
        <p:spPr>
          <a:xfrm>
            <a:off x="9170451" y="6264091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Standby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14" name="Abgerundetes Rechteck 99">
            <a:extLst>
              <a:ext uri="{FF2B5EF4-FFF2-40B4-BE49-F238E27FC236}">
                <a16:creationId xmlns:a16="http://schemas.microsoft.com/office/drawing/2014/main" id="{039C7C81-F8D8-55D8-D12A-73EE4C00B4FA}"/>
              </a:ext>
            </a:extLst>
          </p:cNvPr>
          <p:cNvSpPr/>
          <p:nvPr/>
        </p:nvSpPr>
        <p:spPr>
          <a:xfrm>
            <a:off x="4998969" y="3448647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Standby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Cluster Watch</a:t>
            </a: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609D38F8-D240-F0FD-A4BC-87C9164722B8}"/>
              </a:ext>
            </a:extLst>
          </p:cNvPr>
          <p:cNvSpPr/>
          <p:nvPr/>
        </p:nvSpPr>
        <p:spPr>
          <a:xfrm>
            <a:off x="8718094" y="3029061"/>
            <a:ext cx="2855440" cy="170729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41B8F24F-A6A0-B733-53AC-C3015E00A610}"/>
              </a:ext>
            </a:extLst>
          </p:cNvPr>
          <p:cNvSpPr txBox="1"/>
          <p:nvPr/>
        </p:nvSpPr>
        <p:spPr>
          <a:xfrm>
            <a:off x="8718093" y="3054164"/>
            <a:ext cx="28036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JOC Cockpit</a:t>
            </a: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DE06ABC8-4F5B-C651-ED08-F5CB56DBFEB1}"/>
              </a:ext>
            </a:extLst>
          </p:cNvPr>
          <p:cNvSpPr/>
          <p:nvPr/>
        </p:nvSpPr>
        <p:spPr>
          <a:xfrm>
            <a:off x="4577869" y="5769688"/>
            <a:ext cx="2855440" cy="1842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26" name="Abgerundetes Rechteck 35">
            <a:extLst>
              <a:ext uri="{FF2B5EF4-FFF2-40B4-BE49-F238E27FC236}">
                <a16:creationId xmlns:a16="http://schemas.microsoft.com/office/drawing/2014/main" id="{D6D14891-DDAE-0BB2-83FC-937C4F3D951B}"/>
              </a:ext>
            </a:extLst>
          </p:cNvPr>
          <p:cNvSpPr/>
          <p:nvPr/>
        </p:nvSpPr>
        <p:spPr>
          <a:xfrm>
            <a:off x="4998969" y="6264091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BB18711D-A4E8-FDD5-34D3-1AC2D2B47545}"/>
              </a:ext>
            </a:extLst>
          </p:cNvPr>
          <p:cNvSpPr txBox="1"/>
          <p:nvPr/>
        </p:nvSpPr>
        <p:spPr>
          <a:xfrm>
            <a:off x="4592382" y="5784202"/>
            <a:ext cx="28554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Controller Instance</a:t>
            </a:r>
          </a:p>
        </p:txBody>
      </p:sp>
      <p:cxnSp>
        <p:nvCxnSpPr>
          <p:cNvPr id="30" name="Gerade Verbindung mit Pfeil 29">
            <a:extLst>
              <a:ext uri="{FF2B5EF4-FFF2-40B4-BE49-F238E27FC236}">
                <a16:creationId xmlns:a16="http://schemas.microsoft.com/office/drawing/2014/main" id="{4F5F2117-83FD-768C-191C-C217F0A147DF}"/>
              </a:ext>
            </a:extLst>
          </p:cNvPr>
          <p:cNvCxnSpPr>
            <a:cxnSpLocks/>
          </p:cNvCxnSpPr>
          <p:nvPr/>
        </p:nvCxnSpPr>
        <p:spPr>
          <a:xfrm>
            <a:off x="6443945" y="5233967"/>
            <a:ext cx="0" cy="550235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mit Pfeil 30">
            <a:extLst>
              <a:ext uri="{FF2B5EF4-FFF2-40B4-BE49-F238E27FC236}">
                <a16:creationId xmlns:a16="http://schemas.microsoft.com/office/drawing/2014/main" id="{EB4A39C8-A3A6-A366-8772-22487FC6D747}"/>
              </a:ext>
            </a:extLst>
          </p:cNvPr>
          <p:cNvCxnSpPr>
            <a:cxnSpLocks/>
          </p:cNvCxnSpPr>
          <p:nvPr/>
        </p:nvCxnSpPr>
        <p:spPr>
          <a:xfrm>
            <a:off x="9762061" y="5242274"/>
            <a:ext cx="0" cy="527214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mit Pfeil 31">
            <a:extLst>
              <a:ext uri="{FF2B5EF4-FFF2-40B4-BE49-F238E27FC236}">
                <a16:creationId xmlns:a16="http://schemas.microsoft.com/office/drawing/2014/main" id="{7953C2C9-1188-812F-CAF6-AD411C137EEF}"/>
              </a:ext>
            </a:extLst>
          </p:cNvPr>
          <p:cNvCxnSpPr>
            <a:cxnSpLocks/>
            <a:stCxn id="25" idx="3"/>
            <a:endCxn id="11" idx="1"/>
          </p:cNvCxnSpPr>
          <p:nvPr/>
        </p:nvCxnSpPr>
        <p:spPr>
          <a:xfrm flipV="1">
            <a:off x="7433309" y="6690875"/>
            <a:ext cx="1284782" cy="201"/>
          </a:xfrm>
          <a:prstGeom prst="straightConnector1">
            <a:avLst/>
          </a:prstGeom>
          <a:ln w="5080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>
            <a:extLst>
              <a:ext uri="{FF2B5EF4-FFF2-40B4-BE49-F238E27FC236}">
                <a16:creationId xmlns:a16="http://schemas.microsoft.com/office/drawing/2014/main" id="{4C8D5BFE-485F-09D7-C8FF-029874AA2810}"/>
              </a:ext>
            </a:extLst>
          </p:cNvPr>
          <p:cNvCxnSpPr>
            <a:cxnSpLocks/>
          </p:cNvCxnSpPr>
          <p:nvPr/>
        </p:nvCxnSpPr>
        <p:spPr>
          <a:xfrm flipV="1">
            <a:off x="4631304" y="5233967"/>
            <a:ext cx="11060750" cy="8307"/>
          </a:xfrm>
          <a:prstGeom prst="straightConnector1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Rechteck 3">
            <a:extLst>
              <a:ext uri="{FF2B5EF4-FFF2-40B4-BE49-F238E27FC236}">
                <a16:creationId xmlns:a16="http://schemas.microsoft.com/office/drawing/2014/main" id="{D75A9E55-A776-D6DB-F8A4-584ABF8016F4}"/>
              </a:ext>
            </a:extLst>
          </p:cNvPr>
          <p:cNvSpPr/>
          <p:nvPr/>
        </p:nvSpPr>
        <p:spPr>
          <a:xfrm>
            <a:off x="4288404" y="2400300"/>
            <a:ext cx="3427906" cy="5684520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extfeld 41">
            <a:extLst>
              <a:ext uri="{FF2B5EF4-FFF2-40B4-BE49-F238E27FC236}">
                <a16:creationId xmlns:a16="http://schemas.microsoft.com/office/drawing/2014/main" id="{5B0134DD-FF77-DA7D-349A-5E592CB6ABBC}"/>
              </a:ext>
            </a:extLst>
          </p:cNvPr>
          <p:cNvSpPr txBox="1"/>
          <p:nvPr/>
        </p:nvSpPr>
        <p:spPr>
          <a:xfrm>
            <a:off x="4338690" y="2487814"/>
            <a:ext cx="261099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Node 1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14930532-828A-88B4-D567-6F469ACDBF3B}"/>
              </a:ext>
            </a:extLst>
          </p:cNvPr>
          <p:cNvSpPr/>
          <p:nvPr/>
        </p:nvSpPr>
        <p:spPr>
          <a:xfrm>
            <a:off x="8431858" y="2400300"/>
            <a:ext cx="3427906" cy="5684520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7" name="Textfeld 41">
            <a:extLst>
              <a:ext uri="{FF2B5EF4-FFF2-40B4-BE49-F238E27FC236}">
                <a16:creationId xmlns:a16="http://schemas.microsoft.com/office/drawing/2014/main" id="{83C771EA-6AAC-7EE8-DCB7-A81CE4A29BE6}"/>
              </a:ext>
            </a:extLst>
          </p:cNvPr>
          <p:cNvSpPr txBox="1"/>
          <p:nvPr/>
        </p:nvSpPr>
        <p:spPr>
          <a:xfrm>
            <a:off x="8456561" y="2441346"/>
            <a:ext cx="261099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Node 2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8" name="Abgerundetes Rechteck 99">
            <a:extLst>
              <a:ext uri="{FF2B5EF4-FFF2-40B4-BE49-F238E27FC236}">
                <a16:creationId xmlns:a16="http://schemas.microsoft.com/office/drawing/2014/main" id="{C4B38DBB-1C74-75E1-A99D-89A5CD49A5DB}"/>
              </a:ext>
            </a:extLst>
          </p:cNvPr>
          <p:cNvSpPr/>
          <p:nvPr/>
        </p:nvSpPr>
        <p:spPr>
          <a:xfrm>
            <a:off x="13287481" y="3440023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Cluster Watch</a:t>
            </a:r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447E0474-9E68-DF1B-A402-BFB252FB3F2D}"/>
              </a:ext>
            </a:extLst>
          </p:cNvPr>
          <p:cNvCxnSpPr>
            <a:cxnSpLocks/>
            <a:stCxn id="15" idx="2"/>
          </p:cNvCxnSpPr>
          <p:nvPr/>
        </p:nvCxnSpPr>
        <p:spPr>
          <a:xfrm flipH="1">
            <a:off x="10145811" y="4736354"/>
            <a:ext cx="3" cy="497613"/>
          </a:xfrm>
          <a:prstGeom prst="line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hteck 17">
            <a:extLst>
              <a:ext uri="{FF2B5EF4-FFF2-40B4-BE49-F238E27FC236}">
                <a16:creationId xmlns:a16="http://schemas.microsoft.com/office/drawing/2014/main" id="{EDFE5F76-360B-A102-AC87-587B70164E06}"/>
              </a:ext>
            </a:extLst>
          </p:cNvPr>
          <p:cNvSpPr/>
          <p:nvPr/>
        </p:nvSpPr>
        <p:spPr>
          <a:xfrm>
            <a:off x="12836614" y="3032433"/>
            <a:ext cx="2855440" cy="170392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AA6AE345-FBF7-3091-27FC-50BEF25347E1}"/>
              </a:ext>
            </a:extLst>
          </p:cNvPr>
          <p:cNvSpPr txBox="1"/>
          <p:nvPr/>
        </p:nvSpPr>
        <p:spPr>
          <a:xfrm>
            <a:off x="12836613" y="3057534"/>
            <a:ext cx="3041552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Third JOC Cockpit</a:t>
            </a:r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E747E920-AC63-CA8B-0E95-453663DC0DBE}"/>
              </a:ext>
            </a:extLst>
          </p:cNvPr>
          <p:cNvSpPr/>
          <p:nvPr/>
        </p:nvSpPr>
        <p:spPr>
          <a:xfrm>
            <a:off x="12548888" y="2400300"/>
            <a:ext cx="3427906" cy="5684520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9" name="Textfeld 41">
            <a:extLst>
              <a:ext uri="{FF2B5EF4-FFF2-40B4-BE49-F238E27FC236}">
                <a16:creationId xmlns:a16="http://schemas.microsoft.com/office/drawing/2014/main" id="{13CBF6AC-3868-AC03-8BE7-3EDC2543B0CB}"/>
              </a:ext>
            </a:extLst>
          </p:cNvPr>
          <p:cNvSpPr txBox="1"/>
          <p:nvPr/>
        </p:nvSpPr>
        <p:spPr>
          <a:xfrm>
            <a:off x="12599174" y="2487814"/>
            <a:ext cx="261099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Node 3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40" name="Abgerundetes Rechteck 99">
            <a:extLst>
              <a:ext uri="{FF2B5EF4-FFF2-40B4-BE49-F238E27FC236}">
                <a16:creationId xmlns:a16="http://schemas.microsoft.com/office/drawing/2014/main" id="{E12AF247-5A58-FB42-0284-B0FD5F135A52}"/>
              </a:ext>
            </a:extLst>
          </p:cNvPr>
          <p:cNvSpPr/>
          <p:nvPr/>
        </p:nvSpPr>
        <p:spPr>
          <a:xfrm>
            <a:off x="9178487" y="3440023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Standby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Cluster Watch</a:t>
            </a:r>
          </a:p>
        </p:txBody>
      </p:sp>
      <p:cxnSp>
        <p:nvCxnSpPr>
          <p:cNvPr id="42" name="Gerader Verbinder 41">
            <a:extLst>
              <a:ext uri="{FF2B5EF4-FFF2-40B4-BE49-F238E27FC236}">
                <a16:creationId xmlns:a16="http://schemas.microsoft.com/office/drawing/2014/main" id="{E8598CDE-5B81-7C8A-0892-74818DD0A623}"/>
              </a:ext>
            </a:extLst>
          </p:cNvPr>
          <p:cNvCxnSpPr>
            <a:cxnSpLocks/>
            <a:stCxn id="18" idx="2"/>
          </p:cNvCxnSpPr>
          <p:nvPr/>
        </p:nvCxnSpPr>
        <p:spPr>
          <a:xfrm>
            <a:off x="14264334" y="4736355"/>
            <a:ext cx="2098" cy="497612"/>
          </a:xfrm>
          <a:prstGeom prst="line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Gerader Verbinder 54">
            <a:extLst>
              <a:ext uri="{FF2B5EF4-FFF2-40B4-BE49-F238E27FC236}">
                <a16:creationId xmlns:a16="http://schemas.microsoft.com/office/drawing/2014/main" id="{D521D799-D169-ACD8-6B5B-0178751D89E0}"/>
              </a:ext>
            </a:extLst>
          </p:cNvPr>
          <p:cNvCxnSpPr>
            <a:cxnSpLocks/>
          </p:cNvCxnSpPr>
          <p:nvPr/>
        </p:nvCxnSpPr>
        <p:spPr>
          <a:xfrm flipH="1">
            <a:off x="6015771" y="4736354"/>
            <a:ext cx="3" cy="497613"/>
          </a:xfrm>
          <a:prstGeom prst="line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74273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3037908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 err="1"/>
              <a:t>Disaster</a:t>
            </a:r>
            <a:r>
              <a:rPr lang="de-DE" sz="1700" b="1" dirty="0"/>
              <a:t> Scenarios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If</a:t>
            </a:r>
            <a:r>
              <a:rPr lang="de-DE" sz="1700" dirty="0"/>
              <a:t> Node 1 </a:t>
            </a:r>
            <a:r>
              <a:rPr lang="de-DE" sz="1700" dirty="0" err="1"/>
              <a:t>fails</a:t>
            </a:r>
            <a:r>
              <a:rPr lang="de-DE" sz="1700" dirty="0"/>
              <a:t>, </a:t>
            </a:r>
            <a:r>
              <a:rPr lang="de-DE" sz="1700" dirty="0" err="1"/>
              <a:t>scheduling</a:t>
            </a:r>
            <a:r>
              <a:rPr lang="de-DE" sz="1700" dirty="0"/>
              <a:t> will </a:t>
            </a:r>
            <a:r>
              <a:rPr lang="de-DE" sz="1700" dirty="0" err="1"/>
              <a:t>continue</a:t>
            </a:r>
            <a:r>
              <a:rPr lang="de-DE" sz="1700" dirty="0"/>
              <a:t> </a:t>
            </a:r>
            <a:r>
              <a:rPr lang="de-DE" sz="1700" dirty="0" err="1"/>
              <a:t>without</a:t>
            </a:r>
            <a:r>
              <a:rPr lang="de-DE" sz="1700" dirty="0"/>
              <a:t> fail-</a:t>
            </a:r>
            <a:r>
              <a:rPr lang="de-DE" sz="1700" dirty="0" err="1"/>
              <a:t>over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If</a:t>
            </a:r>
            <a:r>
              <a:rPr lang="de-DE" sz="1700" dirty="0"/>
              <a:t> Node 2 </a:t>
            </a:r>
            <a:r>
              <a:rPr lang="de-DE" sz="1700" dirty="0" err="1"/>
              <a:t>fails</a:t>
            </a:r>
            <a:r>
              <a:rPr lang="de-DE" sz="1700" dirty="0"/>
              <a:t>, </a:t>
            </a:r>
            <a:r>
              <a:rPr lang="de-DE" sz="1700" dirty="0" err="1"/>
              <a:t>Active</a:t>
            </a:r>
            <a:r>
              <a:rPr lang="de-DE" sz="1700" dirty="0"/>
              <a:t> Cluster Watch </a:t>
            </a:r>
            <a:r>
              <a:rPr lang="de-DE" sz="1700" dirty="0" err="1"/>
              <a:t>fails</a:t>
            </a:r>
            <a:r>
              <a:rPr lang="de-DE" sz="1700" dirty="0"/>
              <a:t>, </a:t>
            </a:r>
            <a:r>
              <a:rPr lang="de-DE" sz="1700" dirty="0" err="1"/>
              <a:t>scheduling</a:t>
            </a:r>
            <a:r>
              <a:rPr lang="de-DE" sz="1700" dirty="0"/>
              <a:t> will </a:t>
            </a:r>
            <a:r>
              <a:rPr lang="de-DE" sz="1700" dirty="0" err="1"/>
              <a:t>continue</a:t>
            </a:r>
            <a:r>
              <a:rPr lang="de-DE" sz="1700" dirty="0"/>
              <a:t> </a:t>
            </a:r>
            <a:r>
              <a:rPr lang="de-DE" sz="1700" dirty="0" err="1"/>
              <a:t>without</a:t>
            </a:r>
            <a:r>
              <a:rPr lang="de-DE" sz="1700" dirty="0"/>
              <a:t> fail-</a:t>
            </a:r>
            <a:r>
              <a:rPr lang="de-DE" sz="1700" dirty="0" err="1"/>
              <a:t>over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If</a:t>
            </a:r>
            <a:r>
              <a:rPr lang="de-DE" sz="1700" dirty="0"/>
              <a:t> Node 3 </a:t>
            </a:r>
            <a:r>
              <a:rPr lang="de-DE" sz="1700" dirty="0" err="1"/>
              <a:t>fails</a:t>
            </a:r>
            <a:r>
              <a:rPr lang="de-DE" sz="1700" dirty="0"/>
              <a:t>, </a:t>
            </a:r>
            <a:r>
              <a:rPr lang="de-DE" sz="1700" dirty="0" err="1"/>
              <a:t>Active</a:t>
            </a:r>
            <a:r>
              <a:rPr lang="de-DE" sz="1700" dirty="0"/>
              <a:t> Controller </a:t>
            </a:r>
            <a:r>
              <a:rPr lang="de-DE" sz="1700" dirty="0" err="1"/>
              <a:t>fails</a:t>
            </a:r>
            <a:r>
              <a:rPr lang="de-DE" sz="1700" dirty="0"/>
              <a:t>, </a:t>
            </a:r>
            <a:r>
              <a:rPr lang="de-DE" sz="1700" dirty="0" err="1"/>
              <a:t>Active</a:t>
            </a:r>
            <a:r>
              <a:rPr lang="de-DE" sz="1700" dirty="0"/>
              <a:t> Cluster Watch and Standby Controller will </a:t>
            </a:r>
            <a:r>
              <a:rPr lang="de-DE" sz="1700" dirty="0" err="1"/>
              <a:t>agree</a:t>
            </a:r>
            <a:r>
              <a:rPr lang="de-DE" sz="1700" dirty="0"/>
              <a:t> on fail-</a:t>
            </a:r>
            <a:r>
              <a:rPr lang="de-DE" sz="1700" dirty="0" err="1"/>
              <a:t>over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If</a:t>
            </a:r>
            <a:r>
              <a:rPr lang="de-DE" sz="1700" dirty="0"/>
              <a:t> Node 4 </a:t>
            </a:r>
            <a:r>
              <a:rPr lang="de-DE" sz="1700" dirty="0" err="1"/>
              <a:t>fails</a:t>
            </a:r>
            <a:r>
              <a:rPr lang="de-DE" sz="1700" dirty="0"/>
              <a:t>, </a:t>
            </a:r>
            <a:r>
              <a:rPr lang="de-DE" sz="1700" dirty="0" err="1"/>
              <a:t>scheduling</a:t>
            </a:r>
            <a:r>
              <a:rPr lang="de-DE" sz="1700" dirty="0"/>
              <a:t> </a:t>
            </a:r>
            <a:r>
              <a:rPr lang="de-DE" sz="1700" dirty="0" err="1"/>
              <a:t>continues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Restart </a:t>
            </a:r>
            <a:r>
              <a:rPr lang="de-DE" sz="1700" b="1" dirty="0" err="1"/>
              <a:t>Capabilities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In all </a:t>
            </a:r>
            <a:r>
              <a:rPr lang="de-DE" sz="1700" dirty="0" err="1"/>
              <a:t>scenarios</a:t>
            </a:r>
            <a:r>
              <a:rPr lang="de-DE" sz="1700" dirty="0"/>
              <a:t> after </a:t>
            </a:r>
            <a:r>
              <a:rPr lang="de-DE" sz="1700" dirty="0" err="1"/>
              <a:t>loss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one</a:t>
            </a:r>
            <a:r>
              <a:rPr lang="de-DE" sz="1700" dirty="0"/>
              <a:t> </a:t>
            </a:r>
            <a:r>
              <a:rPr lang="de-DE" sz="1700" dirty="0" err="1"/>
              <a:t>node</a:t>
            </a:r>
            <a:r>
              <a:rPr lang="de-DE" sz="1700" dirty="0"/>
              <a:t> </a:t>
            </a:r>
            <a:r>
              <a:rPr lang="de-DE" sz="1700" dirty="0" err="1"/>
              <a:t>scheduling</a:t>
            </a:r>
            <a:r>
              <a:rPr lang="de-DE" sz="1700" dirty="0"/>
              <a:t> will </a:t>
            </a:r>
            <a:r>
              <a:rPr lang="de-DE" sz="1700" dirty="0" err="1"/>
              <a:t>continue</a:t>
            </a:r>
            <a:r>
              <a:rPr lang="de-DE" sz="1700" dirty="0"/>
              <a:t> 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After </a:t>
            </a:r>
            <a:r>
              <a:rPr lang="de-DE" sz="1700" dirty="0" err="1"/>
              <a:t>loss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Node 1 &amp; 2, 1 &amp; 4 </a:t>
            </a:r>
            <a:r>
              <a:rPr lang="de-DE" sz="1700" dirty="0" err="1"/>
              <a:t>or</a:t>
            </a:r>
            <a:r>
              <a:rPr lang="de-DE" sz="1700" dirty="0"/>
              <a:t> 2 &amp; 3 </a:t>
            </a:r>
            <a:r>
              <a:rPr lang="de-DE" sz="1700" dirty="0" err="1"/>
              <a:t>scheduling</a:t>
            </a:r>
            <a:r>
              <a:rPr lang="de-DE" sz="1700" dirty="0"/>
              <a:t> will </a:t>
            </a:r>
            <a:r>
              <a:rPr lang="de-DE" sz="1700" dirty="0" err="1"/>
              <a:t>continue</a:t>
            </a:r>
            <a:r>
              <a:rPr lang="de-DE" sz="1700" dirty="0"/>
              <a:t> 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After </a:t>
            </a:r>
            <a:r>
              <a:rPr lang="de-DE" sz="1700" dirty="0" err="1"/>
              <a:t>loss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Node 3 &amp; 4 </a:t>
            </a:r>
            <a:r>
              <a:rPr lang="de-DE" sz="1700" dirty="0" err="1"/>
              <a:t>scheduling</a:t>
            </a:r>
            <a:r>
              <a:rPr lang="de-DE" sz="1700" dirty="0"/>
              <a:t> will </a:t>
            </a:r>
            <a:r>
              <a:rPr lang="de-DE" sz="1700" dirty="0" err="1"/>
              <a:t>stop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Cluster Operation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Controller Cluster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Four</a:t>
            </a:r>
            <a:r>
              <a:rPr lang="de-DE" dirty="0"/>
              <a:t> Nodes</a:t>
            </a:r>
            <a:endParaRPr lang="en-US" dirty="0"/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2E0E5F41-2B81-7AC1-F56A-F4924A930F6E}"/>
              </a:ext>
            </a:extLst>
          </p:cNvPr>
          <p:cNvSpPr/>
          <p:nvPr/>
        </p:nvSpPr>
        <p:spPr>
          <a:xfrm>
            <a:off x="4576130" y="3032433"/>
            <a:ext cx="2855440" cy="170392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5EB52F6B-2659-81DE-4972-33CB7BF1F887}"/>
              </a:ext>
            </a:extLst>
          </p:cNvPr>
          <p:cNvSpPr txBox="1"/>
          <p:nvPr/>
        </p:nvSpPr>
        <p:spPr>
          <a:xfrm>
            <a:off x="4576129" y="3057534"/>
            <a:ext cx="3041552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JOC Cockpit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51C2E765-2D03-9B62-97AF-9A3CEB665FBD}"/>
              </a:ext>
            </a:extLst>
          </p:cNvPr>
          <p:cNvSpPr/>
          <p:nvPr/>
        </p:nvSpPr>
        <p:spPr>
          <a:xfrm>
            <a:off x="8718091" y="6422628"/>
            <a:ext cx="2855441" cy="18427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54BA7CD9-1DA4-50E3-9962-DB95C1B6FB41}"/>
              </a:ext>
            </a:extLst>
          </p:cNvPr>
          <p:cNvSpPr txBox="1"/>
          <p:nvPr/>
        </p:nvSpPr>
        <p:spPr>
          <a:xfrm>
            <a:off x="8701326" y="6422828"/>
            <a:ext cx="2898630" cy="307777"/>
          </a:xfrm>
          <a:prstGeom prst="rect">
            <a:avLst/>
          </a:prstGeom>
        </p:spPr>
        <p:txBody>
          <a:bodyPr wrap="square" rIns="36000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Controller Instance</a:t>
            </a:r>
          </a:p>
        </p:txBody>
      </p:sp>
      <p:sp>
        <p:nvSpPr>
          <p:cNvPr id="13" name="Abgerundetes Rechteck 31">
            <a:extLst>
              <a:ext uri="{FF2B5EF4-FFF2-40B4-BE49-F238E27FC236}">
                <a16:creationId xmlns:a16="http://schemas.microsoft.com/office/drawing/2014/main" id="{554CCAA1-EA91-A1F0-3605-AC4D19F95B12}"/>
              </a:ext>
            </a:extLst>
          </p:cNvPr>
          <p:cNvSpPr/>
          <p:nvPr/>
        </p:nvSpPr>
        <p:spPr>
          <a:xfrm>
            <a:off x="9170451" y="6917231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Standby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14" name="Abgerundetes Rechteck 99">
            <a:extLst>
              <a:ext uri="{FF2B5EF4-FFF2-40B4-BE49-F238E27FC236}">
                <a16:creationId xmlns:a16="http://schemas.microsoft.com/office/drawing/2014/main" id="{039C7C81-F8D8-55D8-D12A-73EE4C00B4FA}"/>
              </a:ext>
            </a:extLst>
          </p:cNvPr>
          <p:cNvSpPr/>
          <p:nvPr/>
        </p:nvSpPr>
        <p:spPr>
          <a:xfrm>
            <a:off x="4998969" y="3448647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Standby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Cluster Watch</a:t>
            </a: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609D38F8-D240-F0FD-A4BC-87C9164722B8}"/>
              </a:ext>
            </a:extLst>
          </p:cNvPr>
          <p:cNvSpPr/>
          <p:nvPr/>
        </p:nvSpPr>
        <p:spPr>
          <a:xfrm>
            <a:off x="8718094" y="3029061"/>
            <a:ext cx="2855440" cy="170729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41B8F24F-A6A0-B733-53AC-C3015E00A610}"/>
              </a:ext>
            </a:extLst>
          </p:cNvPr>
          <p:cNvSpPr txBox="1"/>
          <p:nvPr/>
        </p:nvSpPr>
        <p:spPr>
          <a:xfrm>
            <a:off x="8718093" y="3054164"/>
            <a:ext cx="28036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JOC Cockpit</a:t>
            </a:r>
          </a:p>
        </p:txBody>
      </p:sp>
      <p:cxnSp>
        <p:nvCxnSpPr>
          <p:cNvPr id="19" name="Gerader Verbinder 18">
            <a:extLst>
              <a:ext uri="{FF2B5EF4-FFF2-40B4-BE49-F238E27FC236}">
                <a16:creationId xmlns:a16="http://schemas.microsoft.com/office/drawing/2014/main" id="{94C9FFF3-83FD-3D45-6F4D-CD644F8E41DD}"/>
              </a:ext>
            </a:extLst>
          </p:cNvPr>
          <p:cNvCxnSpPr>
            <a:cxnSpLocks/>
            <a:stCxn id="3" idx="2"/>
          </p:cNvCxnSpPr>
          <p:nvPr/>
        </p:nvCxnSpPr>
        <p:spPr>
          <a:xfrm>
            <a:off x="6003850" y="4736355"/>
            <a:ext cx="0" cy="806314"/>
          </a:xfrm>
          <a:prstGeom prst="line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hteck 24">
            <a:extLst>
              <a:ext uri="{FF2B5EF4-FFF2-40B4-BE49-F238E27FC236}">
                <a16:creationId xmlns:a16="http://schemas.microsoft.com/office/drawing/2014/main" id="{DE06ABC8-4F5B-C651-ED08-F5CB56DBFEB1}"/>
              </a:ext>
            </a:extLst>
          </p:cNvPr>
          <p:cNvSpPr/>
          <p:nvPr/>
        </p:nvSpPr>
        <p:spPr>
          <a:xfrm>
            <a:off x="4577869" y="6422828"/>
            <a:ext cx="2855440" cy="1842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26" name="Abgerundetes Rechteck 35">
            <a:extLst>
              <a:ext uri="{FF2B5EF4-FFF2-40B4-BE49-F238E27FC236}">
                <a16:creationId xmlns:a16="http://schemas.microsoft.com/office/drawing/2014/main" id="{D6D14891-DDAE-0BB2-83FC-937C4F3D951B}"/>
              </a:ext>
            </a:extLst>
          </p:cNvPr>
          <p:cNvSpPr/>
          <p:nvPr/>
        </p:nvSpPr>
        <p:spPr>
          <a:xfrm>
            <a:off x="4998969" y="6917231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BB18711D-A4E8-FDD5-34D3-1AC2D2B47545}"/>
              </a:ext>
            </a:extLst>
          </p:cNvPr>
          <p:cNvSpPr txBox="1"/>
          <p:nvPr/>
        </p:nvSpPr>
        <p:spPr>
          <a:xfrm>
            <a:off x="4592382" y="6437342"/>
            <a:ext cx="28554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Controller Instance</a:t>
            </a:r>
          </a:p>
        </p:txBody>
      </p:sp>
      <p:cxnSp>
        <p:nvCxnSpPr>
          <p:cNvPr id="30" name="Gerade Verbindung mit Pfeil 29">
            <a:extLst>
              <a:ext uri="{FF2B5EF4-FFF2-40B4-BE49-F238E27FC236}">
                <a16:creationId xmlns:a16="http://schemas.microsoft.com/office/drawing/2014/main" id="{4F5F2117-83FD-768C-191C-C217F0A147DF}"/>
              </a:ext>
            </a:extLst>
          </p:cNvPr>
          <p:cNvCxnSpPr>
            <a:cxnSpLocks/>
          </p:cNvCxnSpPr>
          <p:nvPr/>
        </p:nvCxnSpPr>
        <p:spPr>
          <a:xfrm>
            <a:off x="6443945" y="5528155"/>
            <a:ext cx="0" cy="894473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mit Pfeil 30">
            <a:extLst>
              <a:ext uri="{FF2B5EF4-FFF2-40B4-BE49-F238E27FC236}">
                <a16:creationId xmlns:a16="http://schemas.microsoft.com/office/drawing/2014/main" id="{EB4A39C8-A3A6-A366-8772-22487FC6D747}"/>
              </a:ext>
            </a:extLst>
          </p:cNvPr>
          <p:cNvCxnSpPr>
            <a:cxnSpLocks/>
          </p:cNvCxnSpPr>
          <p:nvPr/>
        </p:nvCxnSpPr>
        <p:spPr>
          <a:xfrm>
            <a:off x="9762061" y="5513441"/>
            <a:ext cx="0" cy="909187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mit Pfeil 31">
            <a:extLst>
              <a:ext uri="{FF2B5EF4-FFF2-40B4-BE49-F238E27FC236}">
                <a16:creationId xmlns:a16="http://schemas.microsoft.com/office/drawing/2014/main" id="{7953C2C9-1188-812F-CAF6-AD411C137EEF}"/>
              </a:ext>
            </a:extLst>
          </p:cNvPr>
          <p:cNvCxnSpPr>
            <a:cxnSpLocks/>
            <a:stCxn id="25" idx="3"/>
            <a:endCxn id="11" idx="1"/>
          </p:cNvCxnSpPr>
          <p:nvPr/>
        </p:nvCxnSpPr>
        <p:spPr>
          <a:xfrm flipV="1">
            <a:off x="7433309" y="7344015"/>
            <a:ext cx="1284782" cy="201"/>
          </a:xfrm>
          <a:prstGeom prst="straightConnector1">
            <a:avLst/>
          </a:prstGeom>
          <a:ln w="5080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>
            <a:extLst>
              <a:ext uri="{FF2B5EF4-FFF2-40B4-BE49-F238E27FC236}">
                <a16:creationId xmlns:a16="http://schemas.microsoft.com/office/drawing/2014/main" id="{4C8D5BFE-485F-09D7-C8FF-029874AA2810}"/>
              </a:ext>
            </a:extLst>
          </p:cNvPr>
          <p:cNvCxnSpPr>
            <a:cxnSpLocks/>
          </p:cNvCxnSpPr>
          <p:nvPr/>
        </p:nvCxnSpPr>
        <p:spPr>
          <a:xfrm>
            <a:off x="4631304" y="5520818"/>
            <a:ext cx="6890389" cy="21851"/>
          </a:xfrm>
          <a:prstGeom prst="straightConnector1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feld 41">
            <a:extLst>
              <a:ext uri="{FF2B5EF4-FFF2-40B4-BE49-F238E27FC236}">
                <a16:creationId xmlns:a16="http://schemas.microsoft.com/office/drawing/2014/main" id="{5B0134DD-FF77-DA7D-349A-5E592CB6ABBC}"/>
              </a:ext>
            </a:extLst>
          </p:cNvPr>
          <p:cNvSpPr txBox="1"/>
          <p:nvPr/>
        </p:nvSpPr>
        <p:spPr>
          <a:xfrm>
            <a:off x="4338690" y="2487814"/>
            <a:ext cx="261099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Node 1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7" name="Textfeld 41">
            <a:extLst>
              <a:ext uri="{FF2B5EF4-FFF2-40B4-BE49-F238E27FC236}">
                <a16:creationId xmlns:a16="http://schemas.microsoft.com/office/drawing/2014/main" id="{83C771EA-6AAC-7EE8-DCB7-A81CE4A29BE6}"/>
              </a:ext>
            </a:extLst>
          </p:cNvPr>
          <p:cNvSpPr txBox="1"/>
          <p:nvPr/>
        </p:nvSpPr>
        <p:spPr>
          <a:xfrm>
            <a:off x="8456561" y="2441346"/>
            <a:ext cx="261099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Node 2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8" name="Abgerundetes Rechteck 99">
            <a:extLst>
              <a:ext uri="{FF2B5EF4-FFF2-40B4-BE49-F238E27FC236}">
                <a16:creationId xmlns:a16="http://schemas.microsoft.com/office/drawing/2014/main" id="{C4B38DBB-1C74-75E1-A99D-89A5CD49A5DB}"/>
              </a:ext>
            </a:extLst>
          </p:cNvPr>
          <p:cNvSpPr/>
          <p:nvPr/>
        </p:nvSpPr>
        <p:spPr>
          <a:xfrm>
            <a:off x="9171291" y="3447727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Cluster Watch</a:t>
            </a:r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447E0474-9E68-DF1B-A402-BFB252FB3F2D}"/>
              </a:ext>
            </a:extLst>
          </p:cNvPr>
          <p:cNvCxnSpPr>
            <a:cxnSpLocks/>
            <a:stCxn id="15" idx="2"/>
          </p:cNvCxnSpPr>
          <p:nvPr/>
        </p:nvCxnSpPr>
        <p:spPr>
          <a:xfrm flipH="1">
            <a:off x="10145811" y="4736354"/>
            <a:ext cx="3" cy="775217"/>
          </a:xfrm>
          <a:prstGeom prst="line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Rechteck 37">
            <a:extLst>
              <a:ext uri="{FF2B5EF4-FFF2-40B4-BE49-F238E27FC236}">
                <a16:creationId xmlns:a16="http://schemas.microsoft.com/office/drawing/2014/main" id="{E747E920-AC63-CA8B-0E95-453663DC0DBE}"/>
              </a:ext>
            </a:extLst>
          </p:cNvPr>
          <p:cNvSpPr/>
          <p:nvPr/>
        </p:nvSpPr>
        <p:spPr>
          <a:xfrm>
            <a:off x="4306149" y="5925407"/>
            <a:ext cx="3427906" cy="2662513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41">
            <a:extLst>
              <a:ext uri="{FF2B5EF4-FFF2-40B4-BE49-F238E27FC236}">
                <a16:creationId xmlns:a16="http://schemas.microsoft.com/office/drawing/2014/main" id="{78392562-6B3F-6922-4891-8CB01E594BA5}"/>
              </a:ext>
            </a:extLst>
          </p:cNvPr>
          <p:cNvSpPr txBox="1"/>
          <p:nvPr/>
        </p:nvSpPr>
        <p:spPr>
          <a:xfrm>
            <a:off x="4364236" y="5972008"/>
            <a:ext cx="261099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Node 3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17" name="Textfeld 41">
            <a:extLst>
              <a:ext uri="{FF2B5EF4-FFF2-40B4-BE49-F238E27FC236}">
                <a16:creationId xmlns:a16="http://schemas.microsoft.com/office/drawing/2014/main" id="{33539EFA-0981-1633-C02E-F8C6BDECA2CC}"/>
              </a:ext>
            </a:extLst>
          </p:cNvPr>
          <p:cNvSpPr txBox="1"/>
          <p:nvPr/>
        </p:nvSpPr>
        <p:spPr>
          <a:xfrm>
            <a:off x="8511145" y="5960083"/>
            <a:ext cx="261099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Node 4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DFF4B0E2-EC86-7980-7F2B-A1C1C4DB027E}"/>
              </a:ext>
            </a:extLst>
          </p:cNvPr>
          <p:cNvSpPr/>
          <p:nvPr/>
        </p:nvSpPr>
        <p:spPr>
          <a:xfrm>
            <a:off x="8431858" y="5903548"/>
            <a:ext cx="3427906" cy="2662513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E608B9A4-3AD1-2E2C-DFED-2A99E6E18FCC}"/>
              </a:ext>
            </a:extLst>
          </p:cNvPr>
          <p:cNvSpPr/>
          <p:nvPr/>
        </p:nvSpPr>
        <p:spPr>
          <a:xfrm>
            <a:off x="4278534" y="2403390"/>
            <a:ext cx="3427906" cy="2662513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9D8DF974-FB01-CB2D-E323-AB3C66F1188E}"/>
              </a:ext>
            </a:extLst>
          </p:cNvPr>
          <p:cNvSpPr/>
          <p:nvPr/>
        </p:nvSpPr>
        <p:spPr>
          <a:xfrm>
            <a:off x="8431858" y="2372678"/>
            <a:ext cx="3427906" cy="2662513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7190593"/>
      </p:ext>
    </p:extLst>
  </p:cSld>
  <p:clrMapOvr>
    <a:masterClrMapping/>
  </p:clrMapOvr>
</p:sld>
</file>

<file path=ppt/theme/theme1.xml><?xml version="1.0" encoding="utf-8"?>
<a:theme xmlns:a="http://schemas.openxmlformats.org/drawingml/2006/main" name="sosag_blue_gree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0.xml><?xml version="1.0" encoding="utf-8"?>
<a:theme xmlns:a="http://schemas.openxmlformats.org/drawingml/2006/main" name="sosag_yellow_ultramari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1.xml><?xml version="1.0" encoding="utf-8"?>
<a:theme xmlns:a="http://schemas.openxmlformats.org/drawingml/2006/main" name="sosag_logo_blue_gree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2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1_sosag_red_grey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4.xml><?xml version="1.0" encoding="utf-8"?>
<a:theme xmlns:a="http://schemas.openxmlformats.org/drawingml/2006/main" name="2_sosag_red_grey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5.xml><?xml version="1.0" encoding="utf-8"?>
<a:theme xmlns:a="http://schemas.openxmlformats.org/drawingml/2006/main" name="1_sosag_blue_gree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6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7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osag_red_grey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sosag_green_red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sosag_dkOrange_pink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5.xml><?xml version="1.0" encoding="utf-8"?>
<a:theme xmlns:a="http://schemas.openxmlformats.org/drawingml/2006/main" name="sosag_lightBlue_brow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5080">
          <a:solidFill>
            <a:srgbClr val="223388"/>
          </a:solidFill>
          <a:headEnd type="none" w="lg" len="lg"/>
          <a:tailEnd type="triangle" w="lg" len="lg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6.xml><?xml version="1.0" encoding="utf-8"?>
<a:theme xmlns:a="http://schemas.openxmlformats.org/drawingml/2006/main" name="sosag_dkGrey_violet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7.xml><?xml version="1.0" encoding="utf-8"?>
<a:theme xmlns:a="http://schemas.openxmlformats.org/drawingml/2006/main" name="sosag_orange_purple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8.xml><?xml version="1.0" encoding="utf-8"?>
<a:theme xmlns:a="http://schemas.openxmlformats.org/drawingml/2006/main" name="sosag_redBrown_brow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9.xml><?xml version="1.0" encoding="utf-8"?>
<a:theme xmlns:a="http://schemas.openxmlformats.org/drawingml/2006/main" name="sosag_dkGreen_lightgrey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Pages>0</Pages>
  <Words>1780</Words>
  <Characters>0</Characters>
  <Application>Microsoft Office PowerPoint</Application>
  <PresentationFormat>Benutzerdefiniert</PresentationFormat>
  <Lines>0</Lines>
  <Paragraphs>392</Paragraphs>
  <Slides>13</Slides>
  <Notes>10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15</vt:i4>
      </vt:variant>
      <vt:variant>
        <vt:lpstr>Folientitel</vt:lpstr>
      </vt:variant>
      <vt:variant>
        <vt:i4>13</vt:i4>
      </vt:variant>
    </vt:vector>
  </HeadingPairs>
  <TitlesOfParts>
    <vt:vector size="31" baseType="lpstr">
      <vt:lpstr>Arial</vt:lpstr>
      <vt:lpstr>Gill Sans</vt:lpstr>
      <vt:lpstr>Wingdings</vt:lpstr>
      <vt:lpstr>sosag_blue_green_master</vt:lpstr>
      <vt:lpstr>sosag_red_grey_master</vt:lpstr>
      <vt:lpstr>sosag_green_red_master</vt:lpstr>
      <vt:lpstr>sosag_dkOrange_pink_master</vt:lpstr>
      <vt:lpstr>sosag_lightBlue_brown_master</vt:lpstr>
      <vt:lpstr>sosag_dkGrey_violet_master</vt:lpstr>
      <vt:lpstr>sosag_orange_purple_master</vt:lpstr>
      <vt:lpstr>sosag_redBrown_brown_master</vt:lpstr>
      <vt:lpstr>sosag_dkGreen_lightgrey_master</vt:lpstr>
      <vt:lpstr>sosag_yellow_ultramarin_master</vt:lpstr>
      <vt:lpstr>sosag_logo_blue_green_master</vt:lpstr>
      <vt:lpstr>Benutzerdefiniertes Design</vt:lpstr>
      <vt:lpstr>1_sosag_red_grey_master</vt:lpstr>
      <vt:lpstr>2_sosag_red_grey_master</vt:lpstr>
      <vt:lpstr>1_sosag_blue_green_master</vt:lpstr>
      <vt:lpstr>JS7 JobScheduler</vt:lpstr>
      <vt:lpstr>JS7 JobScheduler</vt:lpstr>
      <vt:lpstr>System Architecture</vt:lpstr>
      <vt:lpstr>Cluster Architecture</vt:lpstr>
      <vt:lpstr>Cluster Architecture</vt:lpstr>
      <vt:lpstr>Cluster Operation</vt:lpstr>
      <vt:lpstr>Cluster Operation</vt:lpstr>
      <vt:lpstr>Cluster Operation</vt:lpstr>
      <vt:lpstr>Cluster Operation</vt:lpstr>
      <vt:lpstr>Cluster Operation</vt:lpstr>
      <vt:lpstr>Site Redundancy</vt:lpstr>
      <vt:lpstr>Site Redundancy</vt:lpstr>
      <vt:lpstr>JS7 JobScheduler</vt:lpstr>
    </vt:vector>
  </TitlesOfParts>
  <Company>Software- und Organisations-Service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JS7 JobScheduler Cluster Architecture</dc:title>
  <dc:creator>Andreas Püschel</dc:creator>
  <cp:lastModifiedBy>Andreas Püschel</cp:lastModifiedBy>
  <cp:revision>763</cp:revision>
  <dcterms:created xsi:type="dcterms:W3CDTF">2010-11-02T07:26:00Z</dcterms:created>
  <dcterms:modified xsi:type="dcterms:W3CDTF">2024-08-20T10:18:30Z</dcterms:modified>
</cp:coreProperties>
</file>